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oppins Medium" charset="1" panose="00000600000000000000"/>
      <p:regular r:id="rId27"/>
    </p:embeddedFont>
    <p:embeddedFont>
      <p:font typeface="Poppins Bold" charset="1" panose="00000800000000000000"/>
      <p:regular r:id="rId28"/>
    </p:embeddedFont>
    <p:embeddedFont>
      <p:font typeface="Poppins Semi-Bold" charset="1" panose="00000700000000000000"/>
      <p:regular r:id="rId29"/>
    </p:embeddedFont>
    <p:embeddedFont>
      <p:font typeface="Poppins" charset="1" panose="00000500000000000000"/>
      <p:regular r:id="rId30"/>
    </p:embeddedFont>
    <p:embeddedFont>
      <p:font typeface="Open Sans" charset="1" panose="020B0606030504020204"/>
      <p:regular r:id="rId31"/>
    </p:embeddedFont>
    <p:embeddedFont>
      <p:font typeface="Nourd Bold" charset="1" panose="00000800000000000000"/>
      <p:regular r:id="rId32"/>
    </p:embeddedFont>
    <p:embeddedFont>
      <p:font typeface="Nourd" charset="1" panose="00000500000000000000"/>
      <p:regular r:id="rId33"/>
    </p:embeddedFont>
    <p:embeddedFont>
      <p:font typeface="Nourd Medium" charset="1" panose="00000600000000000000"/>
      <p:regular r:id="rId34"/>
    </p:embeddedFont>
    <p:embeddedFont>
      <p:font typeface="Aileron" charset="1" panose="00000500000000000000"/>
      <p:regular r:id="rId35"/>
    </p:embeddedFont>
    <p:embeddedFont>
      <p:font typeface="Aileron Ultra-Bold" charset="1" panose="00000A00000000000000"/>
      <p:regular r:id="rId36"/>
    </p:embeddedFont>
    <p:embeddedFont>
      <p:font typeface="Aileron Bold" charset="1" panose="000008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27794" y="0"/>
            <a:ext cx="7060206" cy="10287000"/>
            <a:chOff x="0" y="0"/>
            <a:chExt cx="7095071" cy="10337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95109" cy="10337800"/>
            </a:xfrm>
            <a:custGeom>
              <a:avLst/>
              <a:gdLst/>
              <a:ahLst/>
              <a:cxnLst/>
              <a:rect r="r" b="b" t="t" l="l"/>
              <a:pathLst>
                <a:path h="10337800" w="7095109">
                  <a:moveTo>
                    <a:pt x="2370709" y="0"/>
                  </a:moveTo>
                  <a:lnTo>
                    <a:pt x="0" y="4292600"/>
                  </a:lnTo>
                  <a:lnTo>
                    <a:pt x="3776091" y="9084691"/>
                  </a:lnTo>
                  <a:lnTo>
                    <a:pt x="2590800" y="10337800"/>
                  </a:lnTo>
                  <a:lnTo>
                    <a:pt x="7095109" y="10337800"/>
                  </a:lnTo>
                  <a:lnTo>
                    <a:pt x="7095109" y="0"/>
                  </a:lnTo>
                  <a:close/>
                </a:path>
              </a:pathLst>
            </a:custGeom>
            <a:blipFill>
              <a:blip r:embed="rId2"/>
              <a:stretch>
                <a:fillRect l="-59140" t="0" r="-5914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2292491">
            <a:off x="11971514" y="3358915"/>
            <a:ext cx="1062487" cy="6734838"/>
            <a:chOff x="0" y="0"/>
            <a:chExt cx="279832" cy="17737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9832" cy="1773784"/>
            </a:xfrm>
            <a:custGeom>
              <a:avLst/>
              <a:gdLst/>
              <a:ahLst/>
              <a:cxnLst/>
              <a:rect r="r" b="b" t="t" l="l"/>
              <a:pathLst>
                <a:path h="1773784" w="279832">
                  <a:moveTo>
                    <a:pt x="0" y="0"/>
                  </a:moveTo>
                  <a:lnTo>
                    <a:pt x="279832" y="0"/>
                  </a:lnTo>
                  <a:lnTo>
                    <a:pt x="279832" y="1773784"/>
                  </a:lnTo>
                  <a:lnTo>
                    <a:pt x="0" y="1773784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79832" cy="1840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7221385">
            <a:off x="13101531" y="9401040"/>
            <a:ext cx="2523952" cy="953058"/>
            <a:chOff x="0" y="0"/>
            <a:chExt cx="1614384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4384" cy="609600"/>
            </a:xfrm>
            <a:custGeom>
              <a:avLst/>
              <a:gdLst/>
              <a:ahLst/>
              <a:cxnLst/>
              <a:rect r="r" b="b" t="t" l="l"/>
              <a:pathLst>
                <a:path h="609600" w="1614384">
                  <a:moveTo>
                    <a:pt x="203200" y="0"/>
                  </a:moveTo>
                  <a:lnTo>
                    <a:pt x="1614384" y="0"/>
                  </a:lnTo>
                  <a:lnTo>
                    <a:pt x="141118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411184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7221385">
            <a:off x="11304292" y="9582671"/>
            <a:ext cx="3837666" cy="589796"/>
            <a:chOff x="0" y="0"/>
            <a:chExt cx="2454669" cy="3772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54669" cy="377249"/>
            </a:xfrm>
            <a:custGeom>
              <a:avLst/>
              <a:gdLst/>
              <a:ahLst/>
              <a:cxnLst/>
              <a:rect r="r" b="b" t="t" l="l"/>
              <a:pathLst>
                <a:path h="377249" w="2454669">
                  <a:moveTo>
                    <a:pt x="203200" y="0"/>
                  </a:moveTo>
                  <a:lnTo>
                    <a:pt x="2454669" y="0"/>
                  </a:lnTo>
                  <a:lnTo>
                    <a:pt x="2251469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66675"/>
              <a:ext cx="2251469" cy="443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7091654">
            <a:off x="9086695" y="955891"/>
            <a:ext cx="4138086" cy="589796"/>
            <a:chOff x="0" y="0"/>
            <a:chExt cx="2646825" cy="3772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46825" cy="377249"/>
            </a:xfrm>
            <a:custGeom>
              <a:avLst/>
              <a:gdLst/>
              <a:ahLst/>
              <a:cxnLst/>
              <a:rect r="r" b="b" t="t" l="l"/>
              <a:pathLst>
                <a:path h="377249" w="2646825">
                  <a:moveTo>
                    <a:pt x="203200" y="0"/>
                  </a:moveTo>
                  <a:lnTo>
                    <a:pt x="2646825" y="0"/>
                  </a:lnTo>
                  <a:lnTo>
                    <a:pt x="2443625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66675"/>
              <a:ext cx="2443625" cy="443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1710481">
            <a:off x="11533776" y="-1617267"/>
            <a:ext cx="1062487" cy="6686550"/>
            <a:chOff x="0" y="0"/>
            <a:chExt cx="279832" cy="17610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9832" cy="1761067"/>
            </a:xfrm>
            <a:custGeom>
              <a:avLst/>
              <a:gdLst/>
              <a:ahLst/>
              <a:cxnLst/>
              <a:rect r="r" b="b" t="t" l="l"/>
              <a:pathLst>
                <a:path h="1761067" w="279832">
                  <a:moveTo>
                    <a:pt x="0" y="0"/>
                  </a:moveTo>
                  <a:lnTo>
                    <a:pt x="279832" y="0"/>
                  </a:lnTo>
                  <a:lnTo>
                    <a:pt x="279832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79832" cy="1827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1744249">
            <a:off x="17183645" y="2226736"/>
            <a:ext cx="2208710" cy="14588015"/>
            <a:chOff x="0" y="0"/>
            <a:chExt cx="581718" cy="384211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6002770"/>
            <a:ext cx="6890620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 spc="74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Présentation - 2024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8502" y="2094255"/>
            <a:ext cx="8115300" cy="224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>
                <a:solidFill>
                  <a:srgbClr val="060644"/>
                </a:solidFill>
                <a:latin typeface="Poppins Bold"/>
                <a:ea typeface="Poppins Bold"/>
                <a:cs typeface="Poppins Bold"/>
                <a:sym typeface="Poppins Bold"/>
              </a:rPr>
              <a:t>Prédiction </a:t>
            </a:r>
          </a:p>
          <a:p>
            <a:pPr algn="l">
              <a:lnSpc>
                <a:spcPts val="3630"/>
              </a:lnSpc>
            </a:pPr>
            <a:r>
              <a:rPr lang="en-US" sz="3300">
                <a:solidFill>
                  <a:srgbClr val="060644"/>
                </a:solidFill>
                <a:latin typeface="Poppins Bold"/>
                <a:ea typeface="Poppins Bold"/>
                <a:cs typeface="Poppins Bold"/>
                <a:sym typeface="Poppins Bold"/>
              </a:rPr>
              <a:t>Produit Estimé des recettes fiscales sur les transactions immobilières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35930" y="8819583"/>
            <a:ext cx="2498605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Gaëtan CORIN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74010" y="8819583"/>
            <a:ext cx="3692032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Lou DOUSSIET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02925" y="8819583"/>
            <a:ext cx="2918826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Fabien VIDOR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841289" y="9634256"/>
            <a:ext cx="106710" cy="42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39282" y="0"/>
            <a:ext cx="7848718" cy="10287000"/>
            <a:chOff x="0" y="0"/>
            <a:chExt cx="1046495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541" t="0" r="28541" b="0"/>
            <a:stretch>
              <a:fillRect/>
            </a:stretch>
          </p:blipFill>
          <p:spPr>
            <a:xfrm flipH="false" flipV="false">
              <a:off x="0" y="0"/>
              <a:ext cx="10464957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8474601" y="-682200"/>
            <a:ext cx="4055662" cy="3421800"/>
            <a:chOff x="0" y="0"/>
            <a:chExt cx="812800" cy="6857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85767"/>
            </a:xfrm>
            <a:custGeom>
              <a:avLst/>
              <a:gdLst/>
              <a:ahLst/>
              <a:cxnLst/>
              <a:rect r="r" b="b" t="t" l="l"/>
              <a:pathLst>
                <a:path h="685767" w="812800">
                  <a:moveTo>
                    <a:pt x="406400" y="0"/>
                  </a:moveTo>
                  <a:lnTo>
                    <a:pt x="812800" y="685767"/>
                  </a:lnTo>
                  <a:lnTo>
                    <a:pt x="0" y="6857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251717"/>
              <a:ext cx="558800" cy="385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1810905">
            <a:off x="16595720" y="1571671"/>
            <a:ext cx="388345" cy="11661301"/>
            <a:chOff x="0" y="0"/>
            <a:chExt cx="102280" cy="30712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2280" cy="3071289"/>
            </a:xfrm>
            <a:custGeom>
              <a:avLst/>
              <a:gdLst/>
              <a:ahLst/>
              <a:cxnLst/>
              <a:rect r="r" b="b" t="t" l="l"/>
              <a:pathLst>
                <a:path h="3071289" w="102280">
                  <a:moveTo>
                    <a:pt x="0" y="0"/>
                  </a:moveTo>
                  <a:lnTo>
                    <a:pt x="102280" y="0"/>
                  </a:lnTo>
                  <a:lnTo>
                    <a:pt x="102280" y="3071289"/>
                  </a:lnTo>
                  <a:lnTo>
                    <a:pt x="0" y="30712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02280" cy="3137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27283" y="1257702"/>
            <a:ext cx="8115300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Ajouter différentes sources provenant de l’Open Data pour ajouter des indicateurs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702819"/>
            <a:ext cx="811530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 u="sng">
                <a:solidFill>
                  <a:srgbClr val="0A72AC"/>
                </a:solidFill>
                <a:latin typeface="Poppins"/>
                <a:ea typeface="Poppins"/>
                <a:cs typeface="Poppins"/>
                <a:sym typeface="Poppins"/>
              </a:rPr>
              <a:t>https://webstat.banque-france.fr/fr/#/quickview/SERIES_KEY/MIR.M.FR.B.A20.HHL.R.A.2250.EUR.O/node_EQU_5385583_AND_DATASET_EQU_MIR1_AND_DATASET_EQU_MIR_AND_periodSortOrder_EQU_DESC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5598" y="6236696"/>
            <a:ext cx="6782428" cy="342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A72AC"/>
                </a:solidFill>
                <a:latin typeface="Poppins"/>
                <a:ea typeface="Poppins"/>
                <a:cs typeface="Poppins"/>
                <a:sym typeface="Poppins"/>
              </a:rPr>
              <a:t>https://www.insee.fr/fr/statistiques/3698339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988848"/>
            <a:ext cx="7547405" cy="39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9"/>
              </a:lnSpc>
              <a:spcBef>
                <a:spcPct val="0"/>
              </a:spcBef>
            </a:pPr>
            <a:r>
              <a:rPr lang="en-US" sz="2163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Taux d’intérêts janvier 2019 à décembre 2023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435276"/>
            <a:ext cx="8449189" cy="39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9"/>
              </a:lnSpc>
              <a:spcBef>
                <a:spcPct val="0"/>
              </a:spcBef>
            </a:pPr>
            <a:r>
              <a:rPr lang="en-US" sz="2163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Historique des populations communales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1610" y="6850506"/>
            <a:ext cx="8673405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Population par commune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Evolution de cette population sur les 10 dernières années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478189" y="9557829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336264" y="5012357"/>
            <a:ext cx="115171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718080" y="4703265"/>
            <a:ext cx="618183" cy="61818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785768" y="4703265"/>
            <a:ext cx="618183" cy="61818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53455" y="4703265"/>
            <a:ext cx="618183" cy="61818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77132" y="1532628"/>
            <a:ext cx="710633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Organisation du projet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7132" y="5991203"/>
            <a:ext cx="3900789" cy="934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Répartition des taches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44819" y="5991203"/>
            <a:ext cx="3900789" cy="48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Session de travail</a:t>
            </a:r>
          </a:p>
        </p:txBody>
      </p:sp>
      <p:sp>
        <p:nvSpPr>
          <p:cNvPr name="AutoShape 15" id="15"/>
          <p:cNvSpPr/>
          <p:nvPr/>
        </p:nvSpPr>
        <p:spPr>
          <a:xfrm>
            <a:off x="3027281" y="5321449"/>
            <a:ext cx="246" cy="6983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6" id="16"/>
          <p:cNvSpPr/>
          <p:nvPr/>
        </p:nvSpPr>
        <p:spPr>
          <a:xfrm>
            <a:off x="9094968" y="5321449"/>
            <a:ext cx="246" cy="6983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7" id="17"/>
          <p:cNvSpPr/>
          <p:nvPr/>
        </p:nvSpPr>
        <p:spPr>
          <a:xfrm>
            <a:off x="15162655" y="5321449"/>
            <a:ext cx="246" cy="6983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8" id="18"/>
          <p:cNvSpPr txBox="true"/>
          <p:nvPr/>
        </p:nvSpPr>
        <p:spPr>
          <a:xfrm rot="0">
            <a:off x="13084678" y="5991203"/>
            <a:ext cx="3900789" cy="48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Echanges avec KPC</a:t>
            </a:r>
          </a:p>
        </p:txBody>
      </p:sp>
      <p:grpSp>
        <p:nvGrpSpPr>
          <p:cNvPr name="Group 19" id="19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7478189" y="9557829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710633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Diagramme de Gantt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282102" y="2191153"/>
          <a:ext cx="12144715" cy="7067147"/>
        </p:xfrm>
        <a:graphic>
          <a:graphicData uri="http://schemas.openxmlformats.org/drawingml/2006/table">
            <a:tbl>
              <a:tblPr/>
              <a:tblGrid>
                <a:gridCol w="2250472"/>
                <a:gridCol w="1413463"/>
                <a:gridCol w="1294948"/>
                <a:gridCol w="1531979"/>
                <a:gridCol w="1413463"/>
                <a:gridCol w="1413463"/>
                <a:gridCol w="1413463"/>
                <a:gridCol w="1413463"/>
              </a:tblGrid>
              <a:tr h="5335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3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336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3"/>
                        </a:lnSpc>
                        <a:defRPr/>
                      </a:pPr>
                      <a:r>
                        <a:rPr lang="en-US" sz="1566">
                          <a:solidFill>
                            <a:srgbClr val="FFFFFF"/>
                          </a:solidFill>
                          <a:latin typeface="Nourd Bold"/>
                          <a:ea typeface="Nourd Bold"/>
                          <a:cs typeface="Nourd Bold"/>
                          <a:sym typeface="Nourd Bold"/>
                        </a:rPr>
                        <a:t>Mai S21</a:t>
                      </a: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80F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3"/>
                        </a:lnSpc>
                        <a:defRPr/>
                      </a:pPr>
                      <a:r>
                        <a:rPr lang="en-US" sz="1566">
                          <a:solidFill>
                            <a:srgbClr val="2B3360"/>
                          </a:solidFill>
                          <a:latin typeface="Nourd Bold"/>
                          <a:ea typeface="Nourd Bold"/>
                          <a:cs typeface="Nourd Bold"/>
                          <a:sym typeface="Nourd Bold"/>
                        </a:rPr>
                        <a:t>S22</a:t>
                      </a: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B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3"/>
                        </a:lnSpc>
                        <a:defRPr/>
                      </a:pPr>
                      <a:r>
                        <a:rPr lang="en-US" sz="1566">
                          <a:solidFill>
                            <a:srgbClr val="2B3360"/>
                          </a:solidFill>
                          <a:latin typeface="Nourd Bold"/>
                          <a:ea typeface="Nourd Bold"/>
                          <a:cs typeface="Nourd Bold"/>
                          <a:sym typeface="Nourd Bold"/>
                        </a:rPr>
                        <a:t>Juin S23</a:t>
                      </a: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BCF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3"/>
                        </a:lnSpc>
                        <a:defRPr/>
                      </a:pPr>
                      <a:r>
                        <a:rPr lang="en-US" sz="1566">
                          <a:solidFill>
                            <a:srgbClr val="2B3360"/>
                          </a:solidFill>
                          <a:latin typeface="Nourd Bold"/>
                          <a:ea typeface="Nourd Bold"/>
                          <a:cs typeface="Nourd Bold"/>
                          <a:sym typeface="Nourd Bold"/>
                        </a:rPr>
                        <a:t>S24</a:t>
                      </a: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BC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3"/>
                        </a:lnSpc>
                        <a:defRPr/>
                      </a:pPr>
                      <a:r>
                        <a:rPr lang="en-US" sz="1566">
                          <a:solidFill>
                            <a:srgbClr val="2B3360"/>
                          </a:solidFill>
                          <a:latin typeface="Nourd Bold"/>
                          <a:ea typeface="Nourd Bold"/>
                          <a:cs typeface="Nourd Bold"/>
                          <a:sym typeface="Nourd Bold"/>
                        </a:rPr>
                        <a:t>S26</a:t>
                      </a: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E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3"/>
                        </a:lnSpc>
                        <a:defRPr/>
                      </a:pPr>
                      <a:r>
                        <a:rPr lang="en-US" sz="1566">
                          <a:solidFill>
                            <a:srgbClr val="2B3360"/>
                          </a:solidFill>
                          <a:latin typeface="Nourd Bold"/>
                          <a:ea typeface="Nourd Bold"/>
                          <a:cs typeface="Nourd Bold"/>
                          <a:sym typeface="Nourd Bold"/>
                        </a:rPr>
                        <a:t>Juillet S27</a:t>
                      </a: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E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3"/>
                        </a:lnSpc>
                        <a:defRPr/>
                      </a:pPr>
                      <a:r>
                        <a:rPr lang="en-US" sz="1566">
                          <a:solidFill>
                            <a:srgbClr val="2B3360"/>
                          </a:solidFill>
                          <a:latin typeface="Nourd Bold"/>
                          <a:ea typeface="Nourd Bold"/>
                          <a:cs typeface="Nourd Bold"/>
                          <a:sym typeface="Nourd Bold"/>
                        </a:rPr>
                        <a:t>S28</a:t>
                      </a: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E7"/>
                    </a:solidFill>
                  </a:tcPr>
                </a:tc>
              </a:tr>
              <a:tr h="9333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0"/>
                        </a:lnSpc>
                        <a:defRPr/>
                      </a:pPr>
                      <a:r>
                        <a:rPr lang="en-US" sz="1343">
                          <a:solidFill>
                            <a:srgbClr val="2B3360"/>
                          </a:solidFill>
                          <a:latin typeface="Nourd Bold"/>
                          <a:ea typeface="Nourd Bold"/>
                          <a:cs typeface="Nourd Bold"/>
                          <a:sym typeface="Nourd Bold"/>
                        </a:rPr>
                        <a:t>Etape 1:</a:t>
                      </a:r>
                      <a:endParaRPr lang="en-US" sz="1100"/>
                    </a:p>
                    <a:p>
                      <a:pPr algn="ctr">
                        <a:lnSpc>
                          <a:spcPts val="1880"/>
                        </a:lnSpc>
                      </a:pPr>
                      <a:r>
                        <a:rPr lang="en-US" sz="1343">
                          <a:solidFill>
                            <a:srgbClr val="2B336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Compréhension du sujet</a:t>
                      </a:r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333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0"/>
                        </a:lnSpc>
                        <a:defRPr/>
                      </a:pPr>
                      <a:r>
                        <a:rPr lang="en-US" sz="1343">
                          <a:solidFill>
                            <a:srgbClr val="2B3360"/>
                          </a:solidFill>
                          <a:latin typeface="Nourd Bold"/>
                          <a:ea typeface="Nourd Bold"/>
                          <a:cs typeface="Nourd Bold"/>
                          <a:sym typeface="Nourd Bold"/>
                        </a:rPr>
                        <a:t>Etape 2 :</a:t>
                      </a:r>
                      <a:endParaRPr lang="en-US" sz="1100"/>
                    </a:p>
                    <a:p>
                      <a:pPr algn="ctr">
                        <a:lnSpc>
                          <a:spcPts val="1880"/>
                        </a:lnSpc>
                      </a:pPr>
                      <a:r>
                        <a:rPr lang="en-US" sz="1343">
                          <a:solidFill>
                            <a:srgbClr val="2B336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Traitement des données</a:t>
                      </a:r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333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0"/>
                        </a:lnSpc>
                        <a:defRPr/>
                      </a:pPr>
                      <a:r>
                        <a:rPr lang="en-US" sz="1343">
                          <a:solidFill>
                            <a:srgbClr val="2B3360"/>
                          </a:solidFill>
                          <a:latin typeface="Nourd Bold"/>
                          <a:ea typeface="Nourd Bold"/>
                          <a:cs typeface="Nourd Bold"/>
                          <a:sym typeface="Nourd Bold"/>
                        </a:rPr>
                        <a:t>Etape 3:</a:t>
                      </a:r>
                      <a:endParaRPr lang="en-US" sz="1100"/>
                    </a:p>
                    <a:p>
                      <a:pPr algn="ctr">
                        <a:lnSpc>
                          <a:spcPts val="1880"/>
                        </a:lnSpc>
                      </a:pPr>
                      <a:r>
                        <a:rPr lang="en-US" sz="1343">
                          <a:solidFill>
                            <a:srgbClr val="2B336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Exploration des plateformes</a:t>
                      </a:r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333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0"/>
                        </a:lnSpc>
                        <a:defRPr/>
                      </a:pPr>
                      <a:r>
                        <a:rPr lang="en-US" sz="1343">
                          <a:solidFill>
                            <a:srgbClr val="2B3360"/>
                          </a:solidFill>
                          <a:latin typeface="Nourd Bold"/>
                          <a:ea typeface="Nourd Bold"/>
                          <a:cs typeface="Nourd Bold"/>
                          <a:sym typeface="Nourd Bold"/>
                        </a:rPr>
                        <a:t>Etape 4 :</a:t>
                      </a:r>
                      <a:endParaRPr lang="en-US" sz="1100"/>
                    </a:p>
                    <a:p>
                      <a:pPr algn="ctr">
                        <a:lnSpc>
                          <a:spcPts val="1880"/>
                        </a:lnSpc>
                      </a:pPr>
                      <a:r>
                        <a:rPr lang="en-US" sz="1343">
                          <a:solidFill>
                            <a:srgbClr val="2B336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Choix des axes d’analyse</a:t>
                      </a:r>
                    </a:p>
                    <a:p>
                      <a:pPr algn="ctr">
                        <a:lnSpc>
                          <a:spcPts val="1880"/>
                        </a:lnSpc>
                      </a:pPr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333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0"/>
                        </a:lnSpc>
                        <a:defRPr/>
                      </a:pPr>
                      <a:r>
                        <a:rPr lang="en-US" sz="1343">
                          <a:solidFill>
                            <a:srgbClr val="2B3360"/>
                          </a:solidFill>
                          <a:latin typeface="Nourd Bold"/>
                          <a:ea typeface="Nourd Bold"/>
                          <a:cs typeface="Nourd Bold"/>
                          <a:sym typeface="Nourd Bold"/>
                        </a:rPr>
                        <a:t>Etape 5:</a:t>
                      </a:r>
                      <a:endParaRPr lang="en-US" sz="1100"/>
                    </a:p>
                    <a:p>
                      <a:pPr algn="ctr">
                        <a:lnSpc>
                          <a:spcPts val="1880"/>
                        </a:lnSpc>
                      </a:pPr>
                      <a:r>
                        <a:rPr lang="en-US" sz="1343">
                          <a:solidFill>
                            <a:srgbClr val="2B336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Analyse et visualisation</a:t>
                      </a:r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333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0"/>
                        </a:lnSpc>
                        <a:defRPr/>
                      </a:pPr>
                      <a:r>
                        <a:rPr lang="en-US" sz="1343">
                          <a:solidFill>
                            <a:srgbClr val="2B3360"/>
                          </a:solidFill>
                          <a:latin typeface="Nourd Bold"/>
                          <a:ea typeface="Nourd Bold"/>
                          <a:cs typeface="Nourd Bold"/>
                          <a:sym typeface="Nourd Bold"/>
                        </a:rPr>
                        <a:t>Etape 6:</a:t>
                      </a:r>
                      <a:endParaRPr lang="en-US" sz="1100"/>
                    </a:p>
                    <a:p>
                      <a:pPr algn="ctr">
                        <a:lnSpc>
                          <a:spcPts val="1880"/>
                        </a:lnSpc>
                      </a:pPr>
                      <a:r>
                        <a:rPr lang="en-US" sz="1343">
                          <a:solidFill>
                            <a:srgbClr val="2B336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Machine Learning</a:t>
                      </a:r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333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0"/>
                        </a:lnSpc>
                        <a:defRPr/>
                      </a:pPr>
                      <a:r>
                        <a:rPr lang="en-US" sz="1343">
                          <a:solidFill>
                            <a:srgbClr val="2B3360"/>
                          </a:solidFill>
                          <a:latin typeface="Nourd Bold"/>
                          <a:ea typeface="Nourd Bold"/>
                          <a:cs typeface="Nourd Bold"/>
                          <a:sym typeface="Nourd Bold"/>
                        </a:rPr>
                        <a:t>Step 7:</a:t>
                      </a:r>
                      <a:endParaRPr lang="en-US" sz="1100"/>
                    </a:p>
                    <a:p>
                      <a:pPr algn="ctr">
                        <a:lnSpc>
                          <a:spcPts val="1880"/>
                        </a:lnSpc>
                      </a:pPr>
                      <a:r>
                        <a:rPr lang="en-US" sz="1343">
                          <a:solidFill>
                            <a:srgbClr val="2B336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Présentation</a:t>
                      </a:r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85"/>
                        </a:lnSpc>
                        <a:defRPr/>
                      </a:pPr>
                      <a:endParaRPr lang="en-US" sz="1100"/>
                    </a:p>
                  </a:txBody>
                  <a:tcPr marL="83796" marR="83796" marT="83796" marB="83796" anchor="ctr">
                    <a:lnL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709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6204921" y="2957511"/>
            <a:ext cx="2176090" cy="618460"/>
            <a:chOff x="0" y="0"/>
            <a:chExt cx="781757" cy="2221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81756" cy="222181"/>
            </a:xfrm>
            <a:custGeom>
              <a:avLst/>
              <a:gdLst/>
              <a:ahLst/>
              <a:cxnLst/>
              <a:rect r="r" b="b" t="t" l="l"/>
              <a:pathLst>
                <a:path h="222181" w="781756">
                  <a:moveTo>
                    <a:pt x="586317" y="0"/>
                  </a:moveTo>
                  <a:lnTo>
                    <a:pt x="0" y="0"/>
                  </a:lnTo>
                  <a:lnTo>
                    <a:pt x="0" y="222181"/>
                  </a:lnTo>
                  <a:lnTo>
                    <a:pt x="586317" y="222181"/>
                  </a:lnTo>
                  <a:lnTo>
                    <a:pt x="781756" y="111090"/>
                  </a:lnTo>
                  <a:lnTo>
                    <a:pt x="586317" y="0"/>
                  </a:lnTo>
                  <a:close/>
                </a:path>
              </a:pathLst>
            </a:custGeom>
            <a:solidFill>
              <a:srgbClr val="8980F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671822" cy="231706"/>
            </a:xfrm>
            <a:prstGeom prst="rect">
              <a:avLst/>
            </a:prstGeom>
          </p:spPr>
          <p:txBody>
            <a:bodyPr anchor="ctr" rtlCol="false" tIns="31443" lIns="31443" bIns="31443" rIns="31443"/>
            <a:lstStyle/>
            <a:p>
              <a:pPr algn="ctr">
                <a:lnSpc>
                  <a:spcPts val="1257"/>
                </a:lnSpc>
              </a:pPr>
              <a:r>
                <a:rPr lang="en-US" sz="967">
                  <a:solidFill>
                    <a:srgbClr val="FFFFFF"/>
                  </a:solidFill>
                  <a:latin typeface="Nourd Medium"/>
                  <a:ea typeface="Nourd Medium"/>
                  <a:cs typeface="Nourd Medium"/>
                  <a:sym typeface="Nourd Medium"/>
                </a:rPr>
                <a:t>Exploration des données de base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196269" y="3814491"/>
            <a:ext cx="3976578" cy="618460"/>
            <a:chOff x="0" y="0"/>
            <a:chExt cx="1428578" cy="22218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28578" cy="222181"/>
            </a:xfrm>
            <a:custGeom>
              <a:avLst/>
              <a:gdLst/>
              <a:ahLst/>
              <a:cxnLst/>
              <a:rect r="r" b="b" t="t" l="l"/>
              <a:pathLst>
                <a:path h="222181" w="1428578">
                  <a:moveTo>
                    <a:pt x="1071434" y="0"/>
                  </a:moveTo>
                  <a:lnTo>
                    <a:pt x="0" y="0"/>
                  </a:lnTo>
                  <a:lnTo>
                    <a:pt x="0" y="222181"/>
                  </a:lnTo>
                  <a:lnTo>
                    <a:pt x="1071434" y="222181"/>
                  </a:lnTo>
                  <a:lnTo>
                    <a:pt x="1428578" y="111090"/>
                  </a:lnTo>
                  <a:lnTo>
                    <a:pt x="1071434" y="0"/>
                  </a:lnTo>
                  <a:close/>
                </a:path>
              </a:pathLst>
            </a:custGeom>
            <a:solidFill>
              <a:srgbClr val="C9B3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27685" cy="241231"/>
            </a:xfrm>
            <a:prstGeom prst="rect">
              <a:avLst/>
            </a:prstGeom>
          </p:spPr>
          <p:txBody>
            <a:bodyPr anchor="ctr" rtlCol="false" tIns="31443" lIns="31443" bIns="31443" rIns="31443"/>
            <a:lstStyle/>
            <a:p>
              <a:pPr algn="ctr">
                <a:lnSpc>
                  <a:spcPts val="1517"/>
                </a:lnSpc>
              </a:pPr>
              <a:r>
                <a:rPr lang="en-US" sz="1167">
                  <a:solidFill>
                    <a:srgbClr val="2B3360"/>
                  </a:solidFill>
                  <a:latin typeface="Nourd Medium"/>
                  <a:ea typeface="Nourd Medium"/>
                  <a:cs typeface="Nourd Medium"/>
                  <a:sym typeface="Nourd Medium"/>
                </a:rPr>
                <a:t>Agrégation des données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319334" y="5870665"/>
            <a:ext cx="7107483" cy="1171677"/>
            <a:chOff x="0" y="0"/>
            <a:chExt cx="2553351" cy="4209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53351" cy="420923"/>
            </a:xfrm>
            <a:custGeom>
              <a:avLst/>
              <a:gdLst/>
              <a:ahLst/>
              <a:cxnLst/>
              <a:rect r="r" b="b" t="t" l="l"/>
              <a:pathLst>
                <a:path h="420923" w="2553351">
                  <a:moveTo>
                    <a:pt x="1915013" y="0"/>
                  </a:moveTo>
                  <a:lnTo>
                    <a:pt x="0" y="0"/>
                  </a:lnTo>
                  <a:lnTo>
                    <a:pt x="0" y="420923"/>
                  </a:lnTo>
                  <a:lnTo>
                    <a:pt x="1915013" y="420923"/>
                  </a:lnTo>
                  <a:lnTo>
                    <a:pt x="2553351" y="210461"/>
                  </a:lnTo>
                  <a:lnTo>
                    <a:pt x="1915013" y="0"/>
                  </a:lnTo>
                  <a:close/>
                </a:path>
              </a:pathLst>
            </a:custGeom>
            <a:solidFill>
              <a:srgbClr val="83BCF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194286" cy="439973"/>
            </a:xfrm>
            <a:prstGeom prst="rect">
              <a:avLst/>
            </a:prstGeom>
          </p:spPr>
          <p:txBody>
            <a:bodyPr anchor="ctr" rtlCol="false" tIns="31443" lIns="31443" bIns="31443" rIns="31443"/>
            <a:lstStyle/>
            <a:p>
              <a:pPr algn="ctr">
                <a:lnSpc>
                  <a:spcPts val="1517"/>
                </a:lnSpc>
              </a:pPr>
              <a:r>
                <a:rPr lang="en-US" sz="1167">
                  <a:solidFill>
                    <a:srgbClr val="2B3360"/>
                  </a:solidFill>
                  <a:latin typeface="Nourd Medium"/>
                  <a:ea typeface="Nourd Medium"/>
                  <a:cs typeface="Nourd Medium"/>
                  <a:sym typeface="Nourd Medium"/>
                </a:rPr>
                <a:t>Prise en main de Power BI +</a:t>
              </a:r>
            </a:p>
            <a:p>
              <a:pPr algn="ctr">
                <a:lnSpc>
                  <a:spcPts val="1517"/>
                </a:lnSpc>
              </a:pPr>
              <a:r>
                <a:rPr lang="en-US" sz="1167">
                  <a:solidFill>
                    <a:srgbClr val="2B3360"/>
                  </a:solidFill>
                  <a:latin typeface="Nourd Medium"/>
                  <a:ea typeface="Nourd Medium"/>
                  <a:cs typeface="Nourd Medium"/>
                  <a:sym typeface="Nourd Medium"/>
                </a:rPr>
                <a:t>création du tableau de bord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55869" y="7518505"/>
            <a:ext cx="5470948" cy="647683"/>
            <a:chOff x="0" y="0"/>
            <a:chExt cx="1965429" cy="2326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65429" cy="232679"/>
            </a:xfrm>
            <a:custGeom>
              <a:avLst/>
              <a:gdLst/>
              <a:ahLst/>
              <a:cxnLst/>
              <a:rect r="r" b="b" t="t" l="l"/>
              <a:pathLst>
                <a:path h="232679" w="1965429">
                  <a:moveTo>
                    <a:pt x="1474071" y="0"/>
                  </a:moveTo>
                  <a:lnTo>
                    <a:pt x="0" y="0"/>
                  </a:lnTo>
                  <a:lnTo>
                    <a:pt x="0" y="232679"/>
                  </a:lnTo>
                  <a:lnTo>
                    <a:pt x="1474071" y="232679"/>
                  </a:lnTo>
                  <a:lnTo>
                    <a:pt x="1965429" y="116339"/>
                  </a:lnTo>
                  <a:lnTo>
                    <a:pt x="1474071" y="0"/>
                  </a:lnTo>
                  <a:close/>
                </a:path>
              </a:pathLst>
            </a:custGeom>
            <a:solidFill>
              <a:srgbClr val="FFABC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689040" cy="251729"/>
            </a:xfrm>
            <a:prstGeom prst="rect">
              <a:avLst/>
            </a:prstGeom>
          </p:spPr>
          <p:txBody>
            <a:bodyPr anchor="ctr" rtlCol="false" tIns="31443" lIns="31443" bIns="31443" rIns="31443"/>
            <a:lstStyle/>
            <a:p>
              <a:pPr algn="ctr">
                <a:lnSpc>
                  <a:spcPts val="1517"/>
                </a:lnSpc>
              </a:pPr>
              <a:r>
                <a:rPr lang="en-US" sz="1167">
                  <a:solidFill>
                    <a:srgbClr val="2B3360"/>
                  </a:solidFill>
                  <a:latin typeface="Nourd Medium"/>
                  <a:ea typeface="Nourd Medium"/>
                  <a:cs typeface="Nourd Medium"/>
                  <a:sym typeface="Nourd Medium"/>
                </a:rPr>
                <a:t>Choix du modèle +</a:t>
              </a:r>
            </a:p>
            <a:p>
              <a:pPr algn="ctr">
                <a:lnSpc>
                  <a:spcPts val="1517"/>
                </a:lnSpc>
              </a:pPr>
              <a:r>
                <a:rPr lang="en-US" sz="1167">
                  <a:solidFill>
                    <a:srgbClr val="2B3360"/>
                  </a:solidFill>
                  <a:latin typeface="Nourd Medium"/>
                  <a:ea typeface="Nourd Medium"/>
                  <a:cs typeface="Nourd Medium"/>
                  <a:sym typeface="Nourd Medium"/>
                </a:rPr>
                <a:t>évaluation des résultats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389943" y="8488128"/>
            <a:ext cx="4036874" cy="647683"/>
            <a:chOff x="0" y="0"/>
            <a:chExt cx="1450240" cy="23267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50240" cy="232679"/>
            </a:xfrm>
            <a:custGeom>
              <a:avLst/>
              <a:gdLst/>
              <a:ahLst/>
              <a:cxnLst/>
              <a:rect r="r" b="b" t="t" l="l"/>
              <a:pathLst>
                <a:path h="232679" w="1450240">
                  <a:moveTo>
                    <a:pt x="1087680" y="0"/>
                  </a:moveTo>
                  <a:lnTo>
                    <a:pt x="0" y="0"/>
                  </a:lnTo>
                  <a:lnTo>
                    <a:pt x="0" y="232679"/>
                  </a:lnTo>
                  <a:lnTo>
                    <a:pt x="1087680" y="232679"/>
                  </a:lnTo>
                  <a:lnTo>
                    <a:pt x="1450240" y="116339"/>
                  </a:lnTo>
                  <a:lnTo>
                    <a:pt x="1087680" y="0"/>
                  </a:lnTo>
                  <a:close/>
                </a:path>
              </a:pathLst>
            </a:custGeom>
            <a:solidFill>
              <a:srgbClr val="FFDCE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246300" cy="251729"/>
            </a:xfrm>
            <a:prstGeom prst="rect">
              <a:avLst/>
            </a:prstGeom>
          </p:spPr>
          <p:txBody>
            <a:bodyPr anchor="ctr" rtlCol="false" tIns="31443" lIns="31443" bIns="31443" rIns="31443"/>
            <a:lstStyle/>
            <a:p>
              <a:pPr algn="ctr">
                <a:lnSpc>
                  <a:spcPts val="1517"/>
                </a:lnSpc>
              </a:pPr>
              <a:r>
                <a:rPr lang="en-US" sz="1167">
                  <a:solidFill>
                    <a:srgbClr val="2B3360"/>
                  </a:solidFill>
                  <a:latin typeface="Nourd Medium"/>
                  <a:ea typeface="Nourd Medium"/>
                  <a:cs typeface="Nourd Medium"/>
                  <a:sym typeface="Nourd Medium"/>
                </a:rPr>
                <a:t>Conception et mise en forme de la présentation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196269" y="4776042"/>
            <a:ext cx="4748443" cy="618460"/>
            <a:chOff x="0" y="0"/>
            <a:chExt cx="1705870" cy="22218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05870" cy="222181"/>
            </a:xfrm>
            <a:custGeom>
              <a:avLst/>
              <a:gdLst/>
              <a:ahLst/>
              <a:cxnLst/>
              <a:rect r="r" b="b" t="t" l="l"/>
              <a:pathLst>
                <a:path h="222181" w="1705870">
                  <a:moveTo>
                    <a:pt x="1279402" y="0"/>
                  </a:moveTo>
                  <a:lnTo>
                    <a:pt x="0" y="0"/>
                  </a:lnTo>
                  <a:lnTo>
                    <a:pt x="0" y="222181"/>
                  </a:lnTo>
                  <a:lnTo>
                    <a:pt x="1279402" y="222181"/>
                  </a:lnTo>
                  <a:lnTo>
                    <a:pt x="1705870" y="111090"/>
                  </a:lnTo>
                  <a:lnTo>
                    <a:pt x="1279402" y="0"/>
                  </a:lnTo>
                  <a:close/>
                </a:path>
              </a:pathLst>
            </a:custGeom>
            <a:solidFill>
              <a:srgbClr val="C9B3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1465982" cy="241231"/>
            </a:xfrm>
            <a:prstGeom prst="rect">
              <a:avLst/>
            </a:prstGeom>
          </p:spPr>
          <p:txBody>
            <a:bodyPr anchor="ctr" rtlCol="false" tIns="31443" lIns="31443" bIns="31443" rIns="31443"/>
            <a:lstStyle/>
            <a:p>
              <a:pPr algn="ctr">
                <a:lnSpc>
                  <a:spcPts val="1517"/>
                </a:lnSpc>
              </a:pPr>
              <a:r>
                <a:rPr lang="en-US" sz="1167">
                  <a:solidFill>
                    <a:srgbClr val="2B3360"/>
                  </a:solidFill>
                  <a:latin typeface="Nourd Medium"/>
                  <a:ea typeface="Nourd Medium"/>
                  <a:cs typeface="Nourd Medium"/>
                  <a:sym typeface="Nourd Medium"/>
                </a:rPr>
                <a:t>Trouver de nouvelles données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7478189" y="9557829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304935" y="2961841"/>
            <a:ext cx="1907345" cy="766362"/>
          </a:xfrm>
          <a:prstGeom prst="rect">
            <a:avLst/>
          </a:prstGeom>
          <a:solidFill>
            <a:srgbClr val="3EDAD8">
              <a:alpha val="29804"/>
            </a:srgbClr>
          </a:solidFill>
        </p:spPr>
      </p:sp>
      <p:grpSp>
        <p:nvGrpSpPr>
          <p:cNvPr name="Group 3" id="3"/>
          <p:cNvGrpSpPr/>
          <p:nvPr/>
        </p:nvGrpSpPr>
        <p:grpSpPr>
          <a:xfrm rot="-1684345">
            <a:off x="4562474" y="8280069"/>
            <a:ext cx="1940116" cy="178223"/>
            <a:chOff x="0" y="0"/>
            <a:chExt cx="5530034" cy="50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215900"/>
              <a:ext cx="5234125" cy="76200"/>
            </a:xfrm>
            <a:custGeom>
              <a:avLst/>
              <a:gdLst/>
              <a:ahLst/>
              <a:cxnLst/>
              <a:rect r="r" b="b" t="t" l="l"/>
              <a:pathLst>
                <a:path h="76200" w="5234125">
                  <a:moveTo>
                    <a:pt x="0" y="0"/>
                  </a:moveTo>
                  <a:lnTo>
                    <a:pt x="5234125" y="0"/>
                  </a:lnTo>
                  <a:lnTo>
                    <a:pt x="523412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155385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60130" y="3229014"/>
            <a:ext cx="1144805" cy="147635"/>
            <a:chOff x="0" y="0"/>
            <a:chExt cx="3939189" cy="508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15900"/>
              <a:ext cx="3643279" cy="76200"/>
            </a:xfrm>
            <a:custGeom>
              <a:avLst/>
              <a:gdLst/>
              <a:ahLst/>
              <a:cxnLst/>
              <a:rect r="r" b="b" t="t" l="l"/>
              <a:pathLst>
                <a:path h="76200" w="3643279">
                  <a:moveTo>
                    <a:pt x="0" y="0"/>
                  </a:moveTo>
                  <a:lnTo>
                    <a:pt x="3643279" y="0"/>
                  </a:lnTo>
                  <a:lnTo>
                    <a:pt x="3643279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564539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980885" y="4552617"/>
            <a:ext cx="1048612" cy="135230"/>
            <a:chOff x="0" y="0"/>
            <a:chExt cx="3939189" cy="508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215900"/>
              <a:ext cx="3643279" cy="76200"/>
            </a:xfrm>
            <a:custGeom>
              <a:avLst/>
              <a:gdLst/>
              <a:ahLst/>
              <a:cxnLst/>
              <a:rect r="r" b="b" t="t" l="l"/>
              <a:pathLst>
                <a:path h="76200" w="3643279">
                  <a:moveTo>
                    <a:pt x="0" y="0"/>
                  </a:moveTo>
                  <a:lnTo>
                    <a:pt x="3643279" y="0"/>
                  </a:lnTo>
                  <a:lnTo>
                    <a:pt x="3643279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564539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13710245" y="5104975"/>
            <a:ext cx="836613" cy="90290"/>
            <a:chOff x="0" y="0"/>
            <a:chExt cx="4707038" cy="508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215900"/>
              <a:ext cx="4411128" cy="76200"/>
            </a:xfrm>
            <a:custGeom>
              <a:avLst/>
              <a:gdLst/>
              <a:ahLst/>
              <a:cxnLst/>
              <a:rect r="r" b="b" t="t" l="l"/>
              <a:pathLst>
                <a:path h="76200" w="4411128">
                  <a:moveTo>
                    <a:pt x="0" y="0"/>
                  </a:moveTo>
                  <a:lnTo>
                    <a:pt x="4411128" y="0"/>
                  </a:lnTo>
                  <a:lnTo>
                    <a:pt x="441112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332388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317292" y="2748205"/>
            <a:ext cx="747536" cy="998379"/>
          </a:xfrm>
          <a:custGeom>
            <a:avLst/>
            <a:gdLst/>
            <a:ahLst/>
            <a:cxnLst/>
            <a:rect r="r" b="b" t="t" l="l"/>
            <a:pathLst>
              <a:path h="998379" w="747536">
                <a:moveTo>
                  <a:pt x="0" y="0"/>
                </a:moveTo>
                <a:lnTo>
                  <a:pt x="747536" y="0"/>
                </a:lnTo>
                <a:lnTo>
                  <a:pt x="747536" y="998379"/>
                </a:lnTo>
                <a:lnTo>
                  <a:pt x="0" y="998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84513" y="2269904"/>
            <a:ext cx="2340187" cy="30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1"/>
              </a:lnSpc>
            </a:pPr>
            <a:r>
              <a:rPr lang="en-US" sz="1800" spc="9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Valeurs Foncières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9070" y="4514517"/>
            <a:ext cx="190346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9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Taxes DMTO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91112" y="4988787"/>
            <a:ext cx="747536" cy="998379"/>
          </a:xfrm>
          <a:custGeom>
            <a:avLst/>
            <a:gdLst/>
            <a:ahLst/>
            <a:cxnLst/>
            <a:rect r="r" b="b" t="t" l="l"/>
            <a:pathLst>
              <a:path h="998379" w="747536">
                <a:moveTo>
                  <a:pt x="0" y="0"/>
                </a:moveTo>
                <a:lnTo>
                  <a:pt x="747537" y="0"/>
                </a:lnTo>
                <a:lnTo>
                  <a:pt x="747537" y="998379"/>
                </a:lnTo>
                <a:lnTo>
                  <a:pt x="0" y="998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85404" y="6986521"/>
            <a:ext cx="747536" cy="998379"/>
          </a:xfrm>
          <a:custGeom>
            <a:avLst/>
            <a:gdLst/>
            <a:ahLst/>
            <a:cxnLst/>
            <a:rect r="r" b="b" t="t" l="l"/>
            <a:pathLst>
              <a:path h="998379" w="747536">
                <a:moveTo>
                  <a:pt x="0" y="0"/>
                </a:moveTo>
                <a:lnTo>
                  <a:pt x="747537" y="0"/>
                </a:lnTo>
                <a:lnTo>
                  <a:pt x="747537" y="998379"/>
                </a:lnTo>
                <a:lnTo>
                  <a:pt x="0" y="998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766787" y="8603693"/>
            <a:ext cx="747536" cy="998379"/>
          </a:xfrm>
          <a:custGeom>
            <a:avLst/>
            <a:gdLst/>
            <a:ahLst/>
            <a:cxnLst/>
            <a:rect r="r" b="b" t="t" l="l"/>
            <a:pathLst>
              <a:path h="998379" w="747536">
                <a:moveTo>
                  <a:pt x="0" y="0"/>
                </a:moveTo>
                <a:lnTo>
                  <a:pt x="747537" y="0"/>
                </a:lnTo>
                <a:lnTo>
                  <a:pt x="747537" y="998379"/>
                </a:lnTo>
                <a:lnTo>
                  <a:pt x="0" y="998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188305" y="6555994"/>
            <a:ext cx="1904501" cy="30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1"/>
              </a:lnSpc>
            </a:pPr>
            <a:r>
              <a:rPr lang="en-US" sz="1800" spc="9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Population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244950" y="8173016"/>
            <a:ext cx="1904501" cy="30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1"/>
              </a:lnSpc>
            </a:pPr>
            <a:r>
              <a:rPr lang="en-US" sz="1800" spc="9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Taux d’intérêt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649931" y="7241170"/>
            <a:ext cx="1643025" cy="211885"/>
            <a:chOff x="0" y="0"/>
            <a:chExt cx="3939189" cy="508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215900"/>
              <a:ext cx="3643279" cy="76200"/>
            </a:xfrm>
            <a:custGeom>
              <a:avLst/>
              <a:gdLst/>
              <a:ahLst/>
              <a:cxnLst/>
              <a:rect r="r" b="b" t="t" l="l"/>
              <a:pathLst>
                <a:path h="76200" w="3643279">
                  <a:moveTo>
                    <a:pt x="0" y="0"/>
                  </a:moveTo>
                  <a:lnTo>
                    <a:pt x="3643279" y="0"/>
                  </a:lnTo>
                  <a:lnTo>
                    <a:pt x="3643279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564539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name="AutoShape 26" id="26"/>
          <p:cNvSpPr/>
          <p:nvPr/>
        </p:nvSpPr>
        <p:spPr>
          <a:xfrm rot="0">
            <a:off x="6340849" y="6390548"/>
            <a:ext cx="1697479" cy="1445252"/>
          </a:xfrm>
          <a:prstGeom prst="rect">
            <a:avLst/>
          </a:prstGeom>
          <a:solidFill>
            <a:srgbClr val="3EDAD8">
              <a:alpha val="29804"/>
            </a:srgbClr>
          </a:solidFill>
        </p:spPr>
      </p:sp>
      <p:sp>
        <p:nvSpPr>
          <p:cNvPr name="TextBox 27" id="27"/>
          <p:cNvSpPr txBox="true"/>
          <p:nvPr/>
        </p:nvSpPr>
        <p:spPr>
          <a:xfrm rot="0">
            <a:off x="3304935" y="2973107"/>
            <a:ext cx="1844516" cy="621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1"/>
              </a:lnSpc>
            </a:pPr>
            <a:r>
              <a:rPr lang="en-US" sz="1800" spc="9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Notebook </a:t>
            </a:r>
          </a:p>
          <a:p>
            <a:pPr algn="ctr">
              <a:lnSpc>
                <a:spcPts val="2521"/>
              </a:lnSpc>
            </a:pPr>
            <a:r>
              <a:rPr lang="en-US" sz="1800" spc="9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pré-traitement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292956" y="6749922"/>
            <a:ext cx="1745373" cy="57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0"/>
              </a:lnSpc>
            </a:pPr>
            <a:r>
              <a:rPr lang="en-US" sz="1657" spc="8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Notebook </a:t>
            </a:r>
          </a:p>
          <a:p>
            <a:pPr algn="ctr">
              <a:lnSpc>
                <a:spcPts val="2320"/>
              </a:lnSpc>
            </a:pPr>
            <a:r>
              <a:rPr lang="en-US" sz="1657" spc="8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pré-traitement</a:t>
            </a:r>
          </a:p>
        </p:txBody>
      </p:sp>
      <p:sp>
        <p:nvSpPr>
          <p:cNvPr name="AutoShape 29" id="29"/>
          <p:cNvSpPr/>
          <p:nvPr/>
        </p:nvSpPr>
        <p:spPr>
          <a:xfrm rot="0">
            <a:off x="3304935" y="5185246"/>
            <a:ext cx="1888710" cy="789723"/>
          </a:xfrm>
          <a:prstGeom prst="rect">
            <a:avLst/>
          </a:prstGeom>
          <a:solidFill>
            <a:srgbClr val="3EDAD8">
              <a:alpha val="29804"/>
            </a:srgbClr>
          </a:solidFill>
        </p:spPr>
      </p:sp>
      <p:grpSp>
        <p:nvGrpSpPr>
          <p:cNvPr name="Group 30" id="30"/>
          <p:cNvGrpSpPr/>
          <p:nvPr/>
        </p:nvGrpSpPr>
        <p:grpSpPr>
          <a:xfrm rot="0">
            <a:off x="2130352" y="5487976"/>
            <a:ext cx="1174583" cy="151475"/>
            <a:chOff x="0" y="0"/>
            <a:chExt cx="3939189" cy="508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215900"/>
              <a:ext cx="3643279" cy="76200"/>
            </a:xfrm>
            <a:custGeom>
              <a:avLst/>
              <a:gdLst/>
              <a:ahLst/>
              <a:cxnLst/>
              <a:rect r="r" b="b" t="t" l="l"/>
              <a:pathLst>
                <a:path h="76200" w="3643279">
                  <a:moveTo>
                    <a:pt x="0" y="0"/>
                  </a:moveTo>
                  <a:lnTo>
                    <a:pt x="3643279" y="0"/>
                  </a:lnTo>
                  <a:lnTo>
                    <a:pt x="3643279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3564539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3304935" y="5199983"/>
            <a:ext cx="1888710" cy="646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8"/>
              </a:lnSpc>
            </a:pPr>
            <a:r>
              <a:rPr lang="en-US" sz="1877" spc="9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Notebook </a:t>
            </a:r>
          </a:p>
          <a:p>
            <a:pPr algn="ctr">
              <a:lnSpc>
                <a:spcPts val="2628"/>
              </a:lnSpc>
            </a:pPr>
            <a:r>
              <a:rPr lang="en-US" sz="1877" spc="9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pré-traitement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9100535" y="6382567"/>
            <a:ext cx="742470" cy="991612"/>
          </a:xfrm>
          <a:custGeom>
            <a:avLst/>
            <a:gdLst/>
            <a:ahLst/>
            <a:cxnLst/>
            <a:rect r="r" b="b" t="t" l="l"/>
            <a:pathLst>
              <a:path h="991612" w="742470">
                <a:moveTo>
                  <a:pt x="0" y="0"/>
                </a:moveTo>
                <a:lnTo>
                  <a:pt x="742469" y="0"/>
                </a:lnTo>
                <a:lnTo>
                  <a:pt x="742469" y="991612"/>
                </a:lnTo>
                <a:lnTo>
                  <a:pt x="0" y="99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5" id="35"/>
          <p:cNvSpPr/>
          <p:nvPr/>
        </p:nvSpPr>
        <p:spPr>
          <a:xfrm rot="0">
            <a:off x="6292956" y="3728204"/>
            <a:ext cx="1703280" cy="1423803"/>
          </a:xfrm>
          <a:prstGeom prst="rect">
            <a:avLst/>
          </a:prstGeom>
          <a:solidFill>
            <a:srgbClr val="3EDAD8">
              <a:alpha val="29804"/>
            </a:srgbClr>
          </a:solidFill>
        </p:spPr>
      </p:sp>
      <p:sp>
        <p:nvSpPr>
          <p:cNvPr name="TextBox 36" id="36"/>
          <p:cNvSpPr txBox="true"/>
          <p:nvPr/>
        </p:nvSpPr>
        <p:spPr>
          <a:xfrm rot="0">
            <a:off x="6314002" y="4178245"/>
            <a:ext cx="1703280" cy="553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1591" spc="7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Notebook</a:t>
            </a:r>
          </a:p>
          <a:p>
            <a:pPr algn="ctr">
              <a:lnSpc>
                <a:spcPts val="2228"/>
              </a:lnSpc>
            </a:pPr>
            <a:r>
              <a:rPr lang="en-US" sz="1591" spc="7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pré-traitement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8107201" y="6865305"/>
            <a:ext cx="937647" cy="120920"/>
            <a:chOff x="0" y="0"/>
            <a:chExt cx="3939189" cy="5080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215900"/>
              <a:ext cx="3643279" cy="76200"/>
            </a:xfrm>
            <a:custGeom>
              <a:avLst/>
              <a:gdLst/>
              <a:ahLst/>
              <a:cxnLst/>
              <a:rect r="r" b="b" t="t" l="l"/>
              <a:pathLst>
                <a:path h="76200" w="3643279">
                  <a:moveTo>
                    <a:pt x="0" y="0"/>
                  </a:moveTo>
                  <a:lnTo>
                    <a:pt x="3643279" y="0"/>
                  </a:lnTo>
                  <a:lnTo>
                    <a:pt x="3643279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3564539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name="Freeform 40" id="40"/>
          <p:cNvSpPr/>
          <p:nvPr/>
        </p:nvSpPr>
        <p:spPr>
          <a:xfrm flipH="false" flipV="false" rot="0">
            <a:off x="9044849" y="4367000"/>
            <a:ext cx="747536" cy="998379"/>
          </a:xfrm>
          <a:custGeom>
            <a:avLst/>
            <a:gdLst/>
            <a:ahLst/>
            <a:cxnLst/>
            <a:rect r="r" b="b" t="t" l="l"/>
            <a:pathLst>
              <a:path h="998379" w="747536">
                <a:moveTo>
                  <a:pt x="0" y="0"/>
                </a:moveTo>
                <a:lnTo>
                  <a:pt x="747536" y="0"/>
                </a:lnTo>
                <a:lnTo>
                  <a:pt x="747536" y="998379"/>
                </a:lnTo>
                <a:lnTo>
                  <a:pt x="0" y="998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3732314" y="5568427"/>
            <a:ext cx="747536" cy="998379"/>
          </a:xfrm>
          <a:custGeom>
            <a:avLst/>
            <a:gdLst/>
            <a:ahLst/>
            <a:cxnLst/>
            <a:rect r="r" b="b" t="t" l="l"/>
            <a:pathLst>
              <a:path h="998379" w="747536">
                <a:moveTo>
                  <a:pt x="0" y="0"/>
                </a:moveTo>
                <a:lnTo>
                  <a:pt x="747536" y="0"/>
                </a:lnTo>
                <a:lnTo>
                  <a:pt x="747536" y="998379"/>
                </a:lnTo>
                <a:lnTo>
                  <a:pt x="0" y="998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2" id="42"/>
          <p:cNvSpPr/>
          <p:nvPr/>
        </p:nvSpPr>
        <p:spPr>
          <a:xfrm rot="0">
            <a:off x="10995314" y="5393230"/>
            <a:ext cx="1672148" cy="1286869"/>
          </a:xfrm>
          <a:prstGeom prst="rect">
            <a:avLst/>
          </a:prstGeom>
          <a:solidFill>
            <a:srgbClr val="3EDAD8">
              <a:alpha val="29804"/>
            </a:srgbClr>
          </a:solidFill>
        </p:spPr>
      </p:sp>
      <p:sp>
        <p:nvSpPr>
          <p:cNvPr name="TextBox 43" id="43"/>
          <p:cNvSpPr txBox="true"/>
          <p:nvPr/>
        </p:nvSpPr>
        <p:spPr>
          <a:xfrm rot="0">
            <a:off x="11038203" y="5751334"/>
            <a:ext cx="1558346" cy="53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7"/>
              </a:lnSpc>
            </a:pPr>
            <a:r>
              <a:rPr lang="en-US" sz="1526" spc="7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Notebook</a:t>
            </a:r>
          </a:p>
          <a:p>
            <a:pPr algn="ctr">
              <a:lnSpc>
                <a:spcPts val="2137"/>
              </a:lnSpc>
            </a:pPr>
            <a:r>
              <a:rPr lang="en-US" sz="1526" spc="7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pré-traitement</a:t>
            </a:r>
          </a:p>
        </p:txBody>
      </p:sp>
      <p:grpSp>
        <p:nvGrpSpPr>
          <p:cNvPr name="Group 44" id="44"/>
          <p:cNvGrpSpPr/>
          <p:nvPr/>
        </p:nvGrpSpPr>
        <p:grpSpPr>
          <a:xfrm rot="-1684345">
            <a:off x="9796341" y="6324966"/>
            <a:ext cx="1254084" cy="115203"/>
            <a:chOff x="0" y="0"/>
            <a:chExt cx="5530034" cy="5080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215900"/>
              <a:ext cx="5234125" cy="76200"/>
            </a:xfrm>
            <a:custGeom>
              <a:avLst/>
              <a:gdLst/>
              <a:ahLst/>
              <a:cxnLst/>
              <a:rect r="r" b="b" t="t" l="l"/>
              <a:pathLst>
                <a:path h="76200" w="5234125">
                  <a:moveTo>
                    <a:pt x="0" y="0"/>
                  </a:moveTo>
                  <a:lnTo>
                    <a:pt x="5234125" y="0"/>
                  </a:lnTo>
                  <a:lnTo>
                    <a:pt x="523412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5155385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name="Group 47" id="47"/>
          <p:cNvGrpSpPr/>
          <p:nvPr/>
        </p:nvGrpSpPr>
        <p:grpSpPr>
          <a:xfrm rot="2437919">
            <a:off x="9643096" y="5253398"/>
            <a:ext cx="1581663" cy="145295"/>
            <a:chOff x="0" y="0"/>
            <a:chExt cx="5530034" cy="5080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215900"/>
              <a:ext cx="5234125" cy="76200"/>
            </a:xfrm>
            <a:custGeom>
              <a:avLst/>
              <a:gdLst/>
              <a:ahLst/>
              <a:cxnLst/>
              <a:rect r="r" b="b" t="t" l="l"/>
              <a:pathLst>
                <a:path h="76200" w="5234125">
                  <a:moveTo>
                    <a:pt x="0" y="0"/>
                  </a:moveTo>
                  <a:lnTo>
                    <a:pt x="5234125" y="0"/>
                  </a:lnTo>
                  <a:lnTo>
                    <a:pt x="523412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5155385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12705583" y="5995841"/>
            <a:ext cx="952669" cy="122857"/>
            <a:chOff x="0" y="0"/>
            <a:chExt cx="3939189" cy="5080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215900"/>
              <a:ext cx="3643279" cy="76200"/>
            </a:xfrm>
            <a:custGeom>
              <a:avLst/>
              <a:gdLst/>
              <a:ahLst/>
              <a:cxnLst/>
              <a:rect r="r" b="b" t="t" l="l"/>
              <a:pathLst>
                <a:path h="76200" w="3643279">
                  <a:moveTo>
                    <a:pt x="0" y="0"/>
                  </a:moveTo>
                  <a:lnTo>
                    <a:pt x="3643279" y="0"/>
                  </a:lnTo>
                  <a:lnTo>
                    <a:pt x="3643279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3564539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name="Group 53" id="53"/>
          <p:cNvGrpSpPr/>
          <p:nvPr/>
        </p:nvGrpSpPr>
        <p:grpSpPr>
          <a:xfrm rot="-1684345">
            <a:off x="5090257" y="5200572"/>
            <a:ext cx="1143285" cy="105024"/>
            <a:chOff x="0" y="0"/>
            <a:chExt cx="5530034" cy="5080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215900"/>
              <a:ext cx="5234125" cy="76200"/>
            </a:xfrm>
            <a:custGeom>
              <a:avLst/>
              <a:gdLst/>
              <a:ahLst/>
              <a:cxnLst/>
              <a:rect r="r" b="b" t="t" l="l"/>
              <a:pathLst>
                <a:path h="76200" w="5234125">
                  <a:moveTo>
                    <a:pt x="0" y="0"/>
                  </a:moveTo>
                  <a:lnTo>
                    <a:pt x="5234125" y="0"/>
                  </a:lnTo>
                  <a:lnTo>
                    <a:pt x="523412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5155385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name="AutoShape 56" id="56"/>
          <p:cNvSpPr/>
          <p:nvPr/>
        </p:nvSpPr>
        <p:spPr>
          <a:xfrm rot="0">
            <a:off x="15518291" y="5454658"/>
            <a:ext cx="1672148" cy="1286869"/>
          </a:xfrm>
          <a:prstGeom prst="rect">
            <a:avLst/>
          </a:prstGeom>
          <a:solidFill>
            <a:srgbClr val="3EDAD8">
              <a:alpha val="29804"/>
            </a:srgbClr>
          </a:solidFill>
        </p:spPr>
      </p:sp>
      <p:grpSp>
        <p:nvGrpSpPr>
          <p:cNvPr name="Group 57" id="57"/>
          <p:cNvGrpSpPr/>
          <p:nvPr/>
        </p:nvGrpSpPr>
        <p:grpSpPr>
          <a:xfrm rot="2056012">
            <a:off x="5142246" y="3613189"/>
            <a:ext cx="1143285" cy="105024"/>
            <a:chOff x="0" y="0"/>
            <a:chExt cx="5530034" cy="5080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215900"/>
              <a:ext cx="5234125" cy="76200"/>
            </a:xfrm>
            <a:custGeom>
              <a:avLst/>
              <a:gdLst/>
              <a:ahLst/>
              <a:cxnLst/>
              <a:rect r="r" b="b" t="t" l="l"/>
              <a:pathLst>
                <a:path h="76200" w="5234125">
                  <a:moveTo>
                    <a:pt x="0" y="0"/>
                  </a:moveTo>
                  <a:lnTo>
                    <a:pt x="5234125" y="0"/>
                  </a:lnTo>
                  <a:lnTo>
                    <a:pt x="523412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5155385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name="TextBox 60" id="60"/>
          <p:cNvSpPr txBox="true"/>
          <p:nvPr/>
        </p:nvSpPr>
        <p:spPr>
          <a:xfrm rot="0">
            <a:off x="15629444" y="5949461"/>
            <a:ext cx="1449842" cy="315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7"/>
              </a:lnSpc>
            </a:pPr>
            <a:r>
              <a:rPr lang="en-US" sz="1826" spc="9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Power BI</a:t>
            </a:r>
          </a:p>
        </p:txBody>
      </p:sp>
      <p:sp>
        <p:nvSpPr>
          <p:cNvPr name="AutoShape 61" id="61"/>
          <p:cNvSpPr/>
          <p:nvPr/>
        </p:nvSpPr>
        <p:spPr>
          <a:xfrm rot="0">
            <a:off x="12939337" y="1289886"/>
            <a:ext cx="2288140" cy="1286869"/>
          </a:xfrm>
          <a:prstGeom prst="rect">
            <a:avLst/>
          </a:prstGeom>
          <a:solidFill>
            <a:srgbClr val="3EDAD8">
              <a:alpha val="29804"/>
            </a:srgbClr>
          </a:solidFill>
        </p:spPr>
      </p:sp>
      <p:sp>
        <p:nvSpPr>
          <p:cNvPr name="TextBox 62" id="62"/>
          <p:cNvSpPr txBox="true"/>
          <p:nvPr/>
        </p:nvSpPr>
        <p:spPr>
          <a:xfrm rot="0">
            <a:off x="13091437" y="1594396"/>
            <a:ext cx="1983940" cy="639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7"/>
              </a:lnSpc>
            </a:pPr>
            <a:r>
              <a:rPr lang="en-US" sz="1826" spc="9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Machine Learning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14517971" y="6036664"/>
            <a:ext cx="952669" cy="122857"/>
            <a:chOff x="0" y="0"/>
            <a:chExt cx="3939189" cy="5080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215900"/>
              <a:ext cx="3643279" cy="76200"/>
            </a:xfrm>
            <a:custGeom>
              <a:avLst/>
              <a:gdLst/>
              <a:ahLst/>
              <a:cxnLst/>
              <a:rect r="r" b="b" t="t" l="l"/>
              <a:pathLst>
                <a:path h="76200" w="3643279">
                  <a:moveTo>
                    <a:pt x="0" y="0"/>
                  </a:moveTo>
                  <a:lnTo>
                    <a:pt x="3643279" y="0"/>
                  </a:lnTo>
                  <a:lnTo>
                    <a:pt x="3643279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3564539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name="AutoShape 66" id="66"/>
          <p:cNvSpPr/>
          <p:nvPr/>
        </p:nvSpPr>
        <p:spPr>
          <a:xfrm rot="0">
            <a:off x="13322158" y="3444945"/>
            <a:ext cx="1672148" cy="1286869"/>
          </a:xfrm>
          <a:prstGeom prst="rect">
            <a:avLst/>
          </a:prstGeom>
          <a:solidFill>
            <a:srgbClr val="3EDAD8">
              <a:alpha val="29804"/>
            </a:srgbClr>
          </a:solidFill>
        </p:spPr>
      </p:sp>
      <p:sp>
        <p:nvSpPr>
          <p:cNvPr name="TextBox 67" id="67"/>
          <p:cNvSpPr txBox="true"/>
          <p:nvPr/>
        </p:nvSpPr>
        <p:spPr>
          <a:xfrm rot="0">
            <a:off x="13365047" y="3803050"/>
            <a:ext cx="1558346" cy="53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7"/>
              </a:lnSpc>
            </a:pPr>
            <a:r>
              <a:rPr lang="en-US" sz="1526" spc="7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Notebook</a:t>
            </a:r>
          </a:p>
          <a:p>
            <a:pPr algn="ctr">
              <a:lnSpc>
                <a:spcPts val="2137"/>
              </a:lnSpc>
            </a:pPr>
            <a:r>
              <a:rPr lang="en-US" sz="1526" spc="7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pré-traitement</a:t>
            </a:r>
          </a:p>
        </p:txBody>
      </p:sp>
      <p:grpSp>
        <p:nvGrpSpPr>
          <p:cNvPr name="Group 68" id="68"/>
          <p:cNvGrpSpPr/>
          <p:nvPr/>
        </p:nvGrpSpPr>
        <p:grpSpPr>
          <a:xfrm rot="-5400000">
            <a:off x="13691202" y="2968960"/>
            <a:ext cx="879308" cy="94898"/>
            <a:chOff x="0" y="0"/>
            <a:chExt cx="4707038" cy="50800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215900"/>
              <a:ext cx="4411128" cy="76200"/>
            </a:xfrm>
            <a:custGeom>
              <a:avLst/>
              <a:gdLst/>
              <a:ahLst/>
              <a:cxnLst/>
              <a:rect r="r" b="b" t="t" l="l"/>
              <a:pathLst>
                <a:path h="76200" w="4411128">
                  <a:moveTo>
                    <a:pt x="0" y="0"/>
                  </a:moveTo>
                  <a:lnTo>
                    <a:pt x="4411128" y="0"/>
                  </a:lnTo>
                  <a:lnTo>
                    <a:pt x="441112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4332388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name="TextBox 71" id="71"/>
          <p:cNvSpPr txBox="true"/>
          <p:nvPr/>
        </p:nvSpPr>
        <p:spPr>
          <a:xfrm rot="0">
            <a:off x="705354" y="926879"/>
            <a:ext cx="991309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Architecture technique</a:t>
            </a:r>
          </a:p>
        </p:txBody>
      </p:sp>
      <p:grpSp>
        <p:nvGrpSpPr>
          <p:cNvPr name="Group 72" id="72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5" id="75"/>
          <p:cNvSpPr txBox="true"/>
          <p:nvPr/>
        </p:nvSpPr>
        <p:spPr>
          <a:xfrm rot="0">
            <a:off x="17478189" y="9557829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8032" y="3886848"/>
            <a:ext cx="16043963" cy="208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0"/>
              </a:lnSpc>
            </a:pPr>
            <a:r>
              <a:rPr lang="en-US" sz="7100">
                <a:solidFill>
                  <a:srgbClr val="060644"/>
                </a:solidFill>
                <a:latin typeface="Poppins Bold"/>
                <a:ea typeface="Poppins Bold"/>
                <a:cs typeface="Poppins Bold"/>
                <a:sym typeface="Poppins Bold"/>
              </a:rPr>
              <a:t>Démonstration de la solution</a:t>
            </a:r>
          </a:p>
          <a:p>
            <a:pPr algn="ctr">
              <a:lnSpc>
                <a:spcPts val="7810"/>
              </a:lnSpc>
            </a:pPr>
            <a:r>
              <a:rPr lang="en-US" sz="7100">
                <a:solidFill>
                  <a:srgbClr val="060644"/>
                </a:solidFill>
                <a:latin typeface="Poppins Bold"/>
                <a:ea typeface="Poppins Bold"/>
                <a:cs typeface="Poppins Bold"/>
                <a:sym typeface="Poppins Bold"/>
              </a:rPr>
              <a:t>sur Power BI</a:t>
            </a:r>
          </a:p>
        </p:txBody>
      </p:sp>
      <p:grpSp>
        <p:nvGrpSpPr>
          <p:cNvPr name="Group 3" id="3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478189" y="9557829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3263" y="2994965"/>
            <a:ext cx="11851890" cy="6225235"/>
          </a:xfrm>
          <a:custGeom>
            <a:avLst/>
            <a:gdLst/>
            <a:ahLst/>
            <a:cxnLst/>
            <a:rect r="r" b="b" t="t" l="l"/>
            <a:pathLst>
              <a:path h="6225235" w="11851890">
                <a:moveTo>
                  <a:pt x="0" y="0"/>
                </a:moveTo>
                <a:lnTo>
                  <a:pt x="11851891" y="0"/>
                </a:lnTo>
                <a:lnTo>
                  <a:pt x="11851891" y="6225235"/>
                </a:lnTo>
                <a:lnTo>
                  <a:pt x="0" y="6225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78788"/>
            <a:ext cx="16043963" cy="109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0"/>
              </a:lnSpc>
            </a:pPr>
            <a:r>
              <a:rPr lang="en-US" sz="7100">
                <a:solidFill>
                  <a:srgbClr val="060644"/>
                </a:solidFill>
                <a:latin typeface="Poppins Bold"/>
                <a:ea typeface="Poppins Bold"/>
                <a:cs typeface="Poppins Bold"/>
                <a:sym typeface="Poppins Bold"/>
              </a:rPr>
              <a:t>Le modèle de Machine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92864" y="2705177"/>
            <a:ext cx="3662542" cy="39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60644"/>
                </a:solidFill>
                <a:latin typeface="Poppins"/>
                <a:ea typeface="Poppins"/>
                <a:cs typeface="Poppins"/>
                <a:sym typeface="Poppins"/>
              </a:rPr>
              <a:t>Données PE agrégées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78189" y="9557829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45154" y="4831621"/>
            <a:ext cx="5273597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Difficulté de prédiction des hautes transactions</a:t>
            </a:r>
          </a:p>
          <a:p>
            <a:pPr algn="l" marL="431807" indent="-215904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Agrégation du PE à la semaine pour mieux capter les tendances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15512" y="1825428"/>
            <a:ext cx="12856977" cy="6636144"/>
          </a:xfrm>
          <a:custGeom>
            <a:avLst/>
            <a:gdLst/>
            <a:ahLst/>
            <a:cxnLst/>
            <a:rect r="r" b="b" t="t" l="l"/>
            <a:pathLst>
              <a:path h="6636144" w="12856977">
                <a:moveTo>
                  <a:pt x="0" y="0"/>
                </a:moveTo>
                <a:lnTo>
                  <a:pt x="12856976" y="0"/>
                </a:lnTo>
                <a:lnTo>
                  <a:pt x="12856976" y="6636144"/>
                </a:lnTo>
                <a:lnTo>
                  <a:pt x="0" y="6636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06129" y="685800"/>
            <a:ext cx="1498734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>
                <a:solidFill>
                  <a:srgbClr val="060644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Présentation de la prédiction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78189" y="9557829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2779" y="8996278"/>
            <a:ext cx="14577973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Moyenne hebdomadaire des valeurs de tests : 21380743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Moyenne hebdomadaire des valeurs de la prédiction : 25774647 soit 17 % d'erreur 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2019" y="1019175"/>
            <a:ext cx="16043963" cy="109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0"/>
              </a:lnSpc>
            </a:pPr>
            <a:r>
              <a:rPr lang="en-US" sz="7100">
                <a:solidFill>
                  <a:srgbClr val="060644"/>
                </a:solidFill>
                <a:latin typeface="Poppins Bold"/>
                <a:ea typeface="Poppins Bold"/>
                <a:cs typeface="Poppins Bold"/>
                <a:sym typeface="Poppins Bold"/>
              </a:rPr>
              <a:t>Bilan &amp; convictions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80066" y="3665337"/>
            <a:ext cx="10122581" cy="410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3248" indent="-336624" lvl="1">
              <a:lnSpc>
                <a:spcPts val="3741"/>
              </a:lnSpc>
              <a:buFont typeface="Arial"/>
              <a:buChar char="•"/>
            </a:pPr>
            <a:r>
              <a:rPr lang="en-US" sz="311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Résistance relative du marché immobilier suite à la hausse des taux d’intérêts</a:t>
            </a:r>
          </a:p>
          <a:p>
            <a:pPr algn="l" marL="673248" indent="-336624" lvl="1">
              <a:lnSpc>
                <a:spcPts val="3741"/>
              </a:lnSpc>
              <a:buFont typeface="Arial"/>
              <a:buChar char="•"/>
            </a:pPr>
            <a:r>
              <a:rPr lang="en-US" sz="311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Éventuellement un élément de réponse avec la croissance démographique</a:t>
            </a:r>
          </a:p>
          <a:p>
            <a:pPr algn="l" marL="673248" indent="-336624" lvl="1">
              <a:lnSpc>
                <a:spcPts val="3741"/>
              </a:lnSpc>
              <a:buFont typeface="Arial"/>
              <a:buChar char="•"/>
            </a:pPr>
            <a:r>
              <a:rPr lang="en-US" sz="311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Influence de Toulouse de plus en plus loin</a:t>
            </a:r>
          </a:p>
          <a:p>
            <a:pPr algn="l" marL="673248" indent="-336624" lvl="1">
              <a:lnSpc>
                <a:spcPts val="3741"/>
              </a:lnSpc>
              <a:buFont typeface="Arial"/>
              <a:buChar char="•"/>
            </a:pPr>
            <a:r>
              <a:rPr lang="en-US" sz="311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Impact des promoteurs immobiliers</a:t>
            </a:r>
          </a:p>
          <a:p>
            <a:pPr algn="l" marL="673248" indent="-336624" lvl="1">
              <a:lnSpc>
                <a:spcPts val="3741"/>
              </a:lnSpc>
              <a:buFont typeface="Arial"/>
              <a:buChar char="•"/>
            </a:pPr>
            <a:r>
              <a:rPr lang="en-US" sz="311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Conséquence de la période COVID sans influence sur le long terme</a:t>
            </a:r>
          </a:p>
          <a:p>
            <a:pPr algn="l">
              <a:lnSpc>
                <a:spcPts val="2843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478189" y="9557829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18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56642" y="2023745"/>
            <a:ext cx="7742969" cy="7402936"/>
            <a:chOff x="0" y="0"/>
            <a:chExt cx="2527704" cy="2416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27704" cy="2416700"/>
            </a:xfrm>
            <a:custGeom>
              <a:avLst/>
              <a:gdLst/>
              <a:ahLst/>
              <a:cxnLst/>
              <a:rect r="r" b="b" t="t" l="l"/>
              <a:pathLst>
                <a:path h="2416700" w="2527704">
                  <a:moveTo>
                    <a:pt x="0" y="0"/>
                  </a:moveTo>
                  <a:lnTo>
                    <a:pt x="2527704" y="0"/>
                  </a:lnTo>
                  <a:lnTo>
                    <a:pt x="2527704" y="2416700"/>
                  </a:lnTo>
                  <a:lnTo>
                    <a:pt x="0" y="241670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527704" cy="2483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58582"/>
            <a:ext cx="710633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Axes d’améliorations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96719" y="3028281"/>
            <a:ext cx="6862581" cy="34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7492" indent="-353746" lvl="1">
              <a:lnSpc>
                <a:spcPts val="3932"/>
              </a:lnSpc>
              <a:buFont typeface="Arial"/>
              <a:buChar char="•"/>
            </a:pPr>
            <a:r>
              <a:rPr lang="en-US" sz="32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Développer un pipeline qui récupère les données de plusieurs sources</a:t>
            </a:r>
          </a:p>
          <a:p>
            <a:pPr algn="l" marL="707492" indent="-353746" lvl="1">
              <a:lnSpc>
                <a:spcPts val="3932"/>
              </a:lnSpc>
              <a:buFont typeface="Arial"/>
              <a:buChar char="•"/>
            </a:pPr>
            <a:r>
              <a:rPr lang="en-US" sz="32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Automatiser le traitement des données</a:t>
            </a:r>
          </a:p>
          <a:p>
            <a:pPr algn="l" marL="707492" indent="-353746" lvl="1">
              <a:lnSpc>
                <a:spcPts val="3932"/>
              </a:lnSpc>
              <a:buFont typeface="Arial"/>
              <a:buChar char="•"/>
            </a:pPr>
            <a:r>
              <a:rPr lang="en-US" sz="32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Automatiser l’envoi des données dans Power BI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96719" y="2328143"/>
            <a:ext cx="6862581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7"/>
              </a:lnSpc>
            </a:pPr>
            <a:r>
              <a:rPr lang="en-US" sz="309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Automatisation architecture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2024181"/>
            <a:ext cx="7884341" cy="7562223"/>
            <a:chOff x="0" y="0"/>
            <a:chExt cx="2573855" cy="24686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73855" cy="2468699"/>
            </a:xfrm>
            <a:custGeom>
              <a:avLst/>
              <a:gdLst/>
              <a:ahLst/>
              <a:cxnLst/>
              <a:rect r="r" b="b" t="t" l="l"/>
              <a:pathLst>
                <a:path h="2468699" w="2573855">
                  <a:moveTo>
                    <a:pt x="0" y="0"/>
                  </a:moveTo>
                  <a:lnTo>
                    <a:pt x="2573855" y="0"/>
                  </a:lnTo>
                  <a:lnTo>
                    <a:pt x="2573855" y="2468699"/>
                  </a:lnTo>
                  <a:lnTo>
                    <a:pt x="0" y="2468699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573855" cy="2535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9994" y="3056856"/>
            <a:ext cx="7524506" cy="563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7460" indent="-333730" lvl="1">
              <a:lnSpc>
                <a:spcPts val="3709"/>
              </a:lnSpc>
              <a:buFont typeface="Arial"/>
              <a:buChar char="•"/>
            </a:pPr>
            <a:r>
              <a:rPr lang="en-US" sz="30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Prix des matériaux </a:t>
            </a:r>
          </a:p>
          <a:p>
            <a:pPr algn="l" marL="667460" indent="-333730" lvl="1">
              <a:lnSpc>
                <a:spcPts val="3709"/>
              </a:lnSpc>
              <a:buFont typeface="Arial"/>
              <a:buChar char="•"/>
            </a:pPr>
            <a:r>
              <a:rPr lang="en-US" sz="30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Mesure de l’ indice de confiance</a:t>
            </a:r>
          </a:p>
          <a:p>
            <a:pPr algn="l" marL="667460" indent="-333730" lvl="1">
              <a:lnSpc>
                <a:spcPts val="3709"/>
              </a:lnSpc>
              <a:buFont typeface="Arial"/>
              <a:buChar char="•"/>
            </a:pPr>
            <a:r>
              <a:rPr lang="en-US" sz="30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Autres sources de valeurs foncières sur la région pour chercher des potentiels anomalies</a:t>
            </a:r>
          </a:p>
          <a:p>
            <a:pPr algn="l" marL="667460" indent="-333730" lvl="1">
              <a:lnSpc>
                <a:spcPts val="3709"/>
              </a:lnSpc>
              <a:buFont typeface="Arial"/>
              <a:buChar char="•"/>
            </a:pPr>
            <a:r>
              <a:rPr lang="en-US" sz="30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Age moyen de la population par commune</a:t>
            </a:r>
          </a:p>
          <a:p>
            <a:pPr algn="l" marL="667460" indent="-333730" lvl="1">
              <a:lnSpc>
                <a:spcPts val="3709"/>
              </a:lnSpc>
              <a:buFont typeface="Arial"/>
              <a:buChar char="•"/>
            </a:pPr>
            <a:r>
              <a:rPr lang="en-US" sz="30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Taux d’emploi sur la commune</a:t>
            </a:r>
          </a:p>
          <a:p>
            <a:pPr algn="l" marL="667460" indent="-333730" lvl="1">
              <a:lnSpc>
                <a:spcPts val="3709"/>
              </a:lnSpc>
              <a:buFont typeface="Arial"/>
              <a:buChar char="•"/>
            </a:pPr>
            <a:r>
              <a:rPr lang="en-US" sz="30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Nombre de logements totaux par commune</a:t>
            </a:r>
          </a:p>
          <a:p>
            <a:pPr algn="l" marL="667460" indent="-333730" lvl="1">
              <a:lnSpc>
                <a:spcPts val="3709"/>
              </a:lnSpc>
              <a:buFont typeface="Arial"/>
              <a:buChar char="•"/>
            </a:pPr>
            <a:r>
              <a:rPr lang="en-US" sz="30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Etudes des acteurs économiques du secteur de la construction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3781" y="2366243"/>
            <a:ext cx="6593251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5"/>
              </a:lnSpc>
            </a:pPr>
            <a:r>
              <a:rPr lang="en-US" sz="317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Ajouter des Données</a:t>
            </a:r>
          </a:p>
        </p:txBody>
      </p:sp>
      <p:grpSp>
        <p:nvGrpSpPr>
          <p:cNvPr name="Group 13" id="13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478189" y="9557829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19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761566" y="4125000"/>
            <a:ext cx="10020786" cy="1019749"/>
          </a:xfrm>
          <a:prstGeom prst="rect">
            <a:avLst/>
          </a:prstGeom>
          <a:solidFill>
            <a:srgbClr val="86EAE9">
              <a:alpha val="9804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97384" y="4125000"/>
            <a:ext cx="5526076" cy="1019749"/>
            <a:chOff x="0" y="0"/>
            <a:chExt cx="5906632" cy="11061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07902" cy="1107440"/>
            </a:xfrm>
            <a:custGeom>
              <a:avLst/>
              <a:gdLst/>
              <a:ahLst/>
              <a:cxnLst/>
              <a:rect r="r" b="b" t="t" l="l"/>
              <a:pathLst>
                <a:path h="1107440" w="5907902">
                  <a:moveTo>
                    <a:pt x="5906632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907902" y="1107440"/>
                  </a:lnTo>
                  <a:lnTo>
                    <a:pt x="5907902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5761566" y="5319601"/>
            <a:ext cx="10020786" cy="1019749"/>
          </a:xfrm>
          <a:prstGeom prst="rect">
            <a:avLst/>
          </a:prstGeom>
          <a:solidFill>
            <a:srgbClr val="3EDAD8">
              <a:alpha val="9804"/>
            </a:srgbClr>
          </a:solidFill>
        </p:spPr>
      </p:sp>
      <p:grpSp>
        <p:nvGrpSpPr>
          <p:cNvPr name="Group 7" id="7"/>
          <p:cNvGrpSpPr/>
          <p:nvPr/>
        </p:nvGrpSpPr>
        <p:grpSpPr>
          <a:xfrm rot="0">
            <a:off x="1397384" y="5319601"/>
            <a:ext cx="5526076" cy="1019749"/>
            <a:chOff x="0" y="0"/>
            <a:chExt cx="5906632" cy="11061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07902" cy="1107440"/>
            </a:xfrm>
            <a:custGeom>
              <a:avLst/>
              <a:gdLst/>
              <a:ahLst/>
              <a:cxnLst/>
              <a:rect r="r" b="b" t="t" l="l"/>
              <a:pathLst>
                <a:path h="1107440" w="5907902">
                  <a:moveTo>
                    <a:pt x="5906632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907902" y="1107440"/>
                  </a:lnTo>
                  <a:lnTo>
                    <a:pt x="5907902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5761566" y="6514202"/>
            <a:ext cx="10020786" cy="1019749"/>
          </a:xfrm>
          <a:prstGeom prst="rect">
            <a:avLst/>
          </a:prstGeom>
          <a:solidFill>
            <a:srgbClr val="37C9EF">
              <a:alpha val="9804"/>
            </a:srgbClr>
          </a:solidFill>
        </p:spPr>
      </p:sp>
      <p:grpSp>
        <p:nvGrpSpPr>
          <p:cNvPr name="Group 11" id="11"/>
          <p:cNvGrpSpPr/>
          <p:nvPr/>
        </p:nvGrpSpPr>
        <p:grpSpPr>
          <a:xfrm rot="0">
            <a:off x="1397384" y="6514202"/>
            <a:ext cx="5526076" cy="1019749"/>
            <a:chOff x="0" y="0"/>
            <a:chExt cx="5906632" cy="11061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07902" cy="1107440"/>
            </a:xfrm>
            <a:custGeom>
              <a:avLst/>
              <a:gdLst/>
              <a:ahLst/>
              <a:cxnLst/>
              <a:rect r="r" b="b" t="t" l="l"/>
              <a:pathLst>
                <a:path h="1107440" w="5907902">
                  <a:moveTo>
                    <a:pt x="5906632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907902" y="1107440"/>
                  </a:lnTo>
                  <a:lnTo>
                    <a:pt x="5907902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4" id="14"/>
          <p:cNvSpPr/>
          <p:nvPr/>
        </p:nvSpPr>
        <p:spPr>
          <a:xfrm rot="0">
            <a:off x="5771091" y="8857084"/>
            <a:ext cx="10020786" cy="1019749"/>
          </a:xfrm>
          <a:prstGeom prst="rect">
            <a:avLst/>
          </a:prstGeom>
          <a:solidFill>
            <a:srgbClr val="2C92D5">
              <a:alpha val="9804"/>
            </a:srgbClr>
          </a:solidFill>
        </p:spPr>
      </p:sp>
      <p:grpSp>
        <p:nvGrpSpPr>
          <p:cNvPr name="Group 15" id="15"/>
          <p:cNvGrpSpPr/>
          <p:nvPr/>
        </p:nvGrpSpPr>
        <p:grpSpPr>
          <a:xfrm rot="0">
            <a:off x="1397384" y="8935802"/>
            <a:ext cx="5526076" cy="1019749"/>
            <a:chOff x="0" y="0"/>
            <a:chExt cx="5906632" cy="11061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907902" cy="1107440"/>
            </a:xfrm>
            <a:custGeom>
              <a:avLst/>
              <a:gdLst/>
              <a:ahLst/>
              <a:cxnLst/>
              <a:rect r="r" b="b" t="t" l="l"/>
              <a:pathLst>
                <a:path h="1107440" w="5907902">
                  <a:moveTo>
                    <a:pt x="5906632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907902" y="1107440"/>
                  </a:lnTo>
                  <a:lnTo>
                    <a:pt x="5907902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031334" y="2356635"/>
            <a:ext cx="749748" cy="749748"/>
            <a:chOff x="0" y="0"/>
            <a:chExt cx="999663" cy="9996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99663" cy="999663"/>
            </a:xfrm>
            <a:custGeom>
              <a:avLst/>
              <a:gdLst/>
              <a:ahLst/>
              <a:cxnLst/>
              <a:rect r="r" b="b" t="t" l="l"/>
              <a:pathLst>
                <a:path h="999663" w="999663">
                  <a:moveTo>
                    <a:pt x="0" y="0"/>
                  </a:moveTo>
                  <a:lnTo>
                    <a:pt x="999663" y="0"/>
                  </a:lnTo>
                  <a:lnTo>
                    <a:pt x="999663" y="999663"/>
                  </a:lnTo>
                  <a:lnTo>
                    <a:pt x="0" y="999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06426" y="106426"/>
              <a:ext cx="786812" cy="786812"/>
            </a:xfrm>
            <a:custGeom>
              <a:avLst/>
              <a:gdLst/>
              <a:ahLst/>
              <a:cxnLst/>
              <a:rect r="r" b="b" t="t" l="l"/>
              <a:pathLst>
                <a:path h="786812" w="786812">
                  <a:moveTo>
                    <a:pt x="0" y="0"/>
                  </a:moveTo>
                  <a:lnTo>
                    <a:pt x="786812" y="0"/>
                  </a:lnTo>
                  <a:lnTo>
                    <a:pt x="786812" y="786812"/>
                  </a:lnTo>
                  <a:lnTo>
                    <a:pt x="0" y="786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629169" y="2356635"/>
            <a:ext cx="749748" cy="749748"/>
            <a:chOff x="0" y="0"/>
            <a:chExt cx="999663" cy="99966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99663" cy="999663"/>
            </a:xfrm>
            <a:custGeom>
              <a:avLst/>
              <a:gdLst/>
              <a:ahLst/>
              <a:cxnLst/>
              <a:rect r="r" b="b" t="t" l="l"/>
              <a:pathLst>
                <a:path h="999663" w="999663">
                  <a:moveTo>
                    <a:pt x="0" y="0"/>
                  </a:moveTo>
                  <a:lnTo>
                    <a:pt x="999663" y="0"/>
                  </a:lnTo>
                  <a:lnTo>
                    <a:pt x="999663" y="999663"/>
                  </a:lnTo>
                  <a:lnTo>
                    <a:pt x="0" y="999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06426" y="106426"/>
              <a:ext cx="786812" cy="786812"/>
            </a:xfrm>
            <a:custGeom>
              <a:avLst/>
              <a:gdLst/>
              <a:ahLst/>
              <a:cxnLst/>
              <a:rect r="r" b="b" t="t" l="l"/>
              <a:pathLst>
                <a:path h="786812" w="786812">
                  <a:moveTo>
                    <a:pt x="0" y="0"/>
                  </a:moveTo>
                  <a:lnTo>
                    <a:pt x="786812" y="0"/>
                  </a:lnTo>
                  <a:lnTo>
                    <a:pt x="786812" y="786812"/>
                  </a:lnTo>
                  <a:lnTo>
                    <a:pt x="0" y="786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24" id="24"/>
          <p:cNvSpPr/>
          <p:nvPr/>
        </p:nvSpPr>
        <p:spPr>
          <a:xfrm rot="0">
            <a:off x="5771091" y="7735078"/>
            <a:ext cx="10011261" cy="1019749"/>
          </a:xfrm>
          <a:prstGeom prst="rect">
            <a:avLst/>
          </a:prstGeom>
          <a:solidFill>
            <a:srgbClr val="37C9EF">
              <a:alpha val="9804"/>
            </a:srgbClr>
          </a:solidFill>
        </p:spPr>
      </p:sp>
      <p:grpSp>
        <p:nvGrpSpPr>
          <p:cNvPr name="Group 25" id="25"/>
          <p:cNvGrpSpPr/>
          <p:nvPr/>
        </p:nvGrpSpPr>
        <p:grpSpPr>
          <a:xfrm rot="0">
            <a:off x="1406909" y="7735078"/>
            <a:ext cx="5526076" cy="1019749"/>
            <a:chOff x="0" y="0"/>
            <a:chExt cx="5906632" cy="110617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907902" cy="1107440"/>
            </a:xfrm>
            <a:custGeom>
              <a:avLst/>
              <a:gdLst/>
              <a:ahLst/>
              <a:cxnLst/>
              <a:rect r="r" b="b" t="t" l="l"/>
              <a:pathLst>
                <a:path h="1107440" w="5907902">
                  <a:moveTo>
                    <a:pt x="5906632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907902" y="1107440"/>
                  </a:lnTo>
                  <a:lnTo>
                    <a:pt x="5907902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2768795" y="4311024"/>
            <a:ext cx="347725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Analyse d’anomalie sur la données de valeur foncière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768795" y="5662788"/>
            <a:ext cx="384219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Automatisation de l’architecture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768795" y="6543064"/>
            <a:ext cx="2633464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Ajout et Analyse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Prix des matériaux 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et indice de confiance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768795" y="8964664"/>
            <a:ext cx="3477250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Ajout et Analyse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Nombre de logement totaux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par commune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3537507" y="823037"/>
            <a:ext cx="11212986" cy="1044171"/>
            <a:chOff x="0" y="0"/>
            <a:chExt cx="14950648" cy="1392228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47625"/>
              <a:ext cx="14950648" cy="767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sz="3600" spc="107">
                  <a:solidFill>
                    <a:srgbClr val="191919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Estimation de charge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786590" y="963603"/>
              <a:ext cx="13377469" cy="428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En Taux Journalier Homme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7601589" y="4468186"/>
            <a:ext cx="160923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601589" y="5662788"/>
            <a:ext cx="160923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10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601589" y="6857389"/>
            <a:ext cx="160923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199424" y="4468186"/>
            <a:ext cx="160923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199424" y="5662788"/>
            <a:ext cx="160923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0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199424" y="6857389"/>
            <a:ext cx="160923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0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762328" y="3496350"/>
            <a:ext cx="484866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Etapes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330761" y="3354337"/>
            <a:ext cx="2150892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Ynov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928597" y="3354337"/>
            <a:ext cx="242644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Expert du marché immobilier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778320" y="7763940"/>
            <a:ext cx="3477250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Ajout et Analyse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Age moyen et taux d’emploi par commune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611114" y="8078265"/>
            <a:ext cx="160923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208949" y="8078265"/>
            <a:ext cx="160923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0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601589" y="9200271"/>
            <a:ext cx="160923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2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199424" y="9248775"/>
            <a:ext cx="160923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0</a:t>
            </a:r>
          </a:p>
        </p:txBody>
      </p:sp>
      <p:grpSp>
        <p:nvGrpSpPr>
          <p:cNvPr name="Group 49" id="49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7478189" y="9557829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131730" y="4481965"/>
            <a:ext cx="160923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6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131730" y="5676567"/>
            <a:ext cx="160923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10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131730" y="6871168"/>
            <a:ext cx="160923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4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141255" y="8092044"/>
            <a:ext cx="160923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3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131730" y="9262554"/>
            <a:ext cx="160923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2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13131730" y="2065156"/>
            <a:ext cx="1463892" cy="1431194"/>
            <a:chOff x="0" y="0"/>
            <a:chExt cx="1951857" cy="1908259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43598" y="0"/>
              <a:ext cx="1908259" cy="1908259"/>
            </a:xfrm>
            <a:custGeom>
              <a:avLst/>
              <a:gdLst/>
              <a:ahLst/>
              <a:cxnLst/>
              <a:rect r="r" b="b" t="t" l="l"/>
              <a:pathLst>
                <a:path h="1908259" w="1908259">
                  <a:moveTo>
                    <a:pt x="0" y="0"/>
                  </a:moveTo>
                  <a:lnTo>
                    <a:pt x="1908259" y="0"/>
                  </a:lnTo>
                  <a:lnTo>
                    <a:pt x="1908259" y="1908259"/>
                  </a:lnTo>
                  <a:lnTo>
                    <a:pt x="0" y="1908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0" id="60"/>
            <p:cNvSpPr txBox="true"/>
            <p:nvPr/>
          </p:nvSpPr>
          <p:spPr>
            <a:xfrm rot="0">
              <a:off x="0" y="587262"/>
              <a:ext cx="1908259" cy="657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39"/>
                </a:lnSpc>
                <a:spcBef>
                  <a:spcPct val="0"/>
                </a:spcBef>
              </a:pPr>
              <a:r>
                <a:rPr lang="en-US" sz="2885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Total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95316" y="0"/>
            <a:ext cx="7792684" cy="6062687"/>
            <a:chOff x="0" y="0"/>
            <a:chExt cx="10390245" cy="808358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860" t="0" r="6860" b="0"/>
            <a:stretch>
              <a:fillRect/>
            </a:stretch>
          </p:blipFill>
          <p:spPr>
            <a:xfrm flipH="false" flipV="false">
              <a:off x="0" y="0"/>
              <a:ext cx="10390245" cy="808358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461799" y="6062687"/>
            <a:ext cx="7792684" cy="4224313"/>
            <a:chOff x="0" y="0"/>
            <a:chExt cx="10390245" cy="563241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9318" r="0" b="9318"/>
            <a:stretch>
              <a:fillRect/>
            </a:stretch>
          </p:blipFill>
          <p:spPr>
            <a:xfrm flipH="false" flipV="false">
              <a:off x="0" y="0"/>
              <a:ext cx="10390245" cy="5632417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028700" y="2125949"/>
            <a:ext cx="808038" cy="80803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32049" y="3243714"/>
            <a:ext cx="808038" cy="80803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3243714"/>
            <a:ext cx="808038" cy="80803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032049" y="4361479"/>
            <a:ext cx="808038" cy="80803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4361479"/>
            <a:ext cx="808038" cy="80803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032049" y="5479244"/>
            <a:ext cx="808038" cy="80803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8700" y="5479244"/>
            <a:ext cx="808038" cy="80803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032049" y="6597009"/>
            <a:ext cx="808038" cy="80803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28700" y="6597009"/>
            <a:ext cx="808038" cy="808038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032049" y="7714774"/>
            <a:ext cx="808038" cy="808038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223674" y="5298260"/>
            <a:ext cx="1524596" cy="1524596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0475432" y="5596431"/>
            <a:ext cx="1021079" cy="928254"/>
          </a:xfrm>
          <a:custGeom>
            <a:avLst/>
            <a:gdLst/>
            <a:ahLst/>
            <a:cxnLst/>
            <a:rect r="r" b="b" t="t" l="l"/>
            <a:pathLst>
              <a:path h="928254" w="1021079">
                <a:moveTo>
                  <a:pt x="0" y="0"/>
                </a:moveTo>
                <a:lnTo>
                  <a:pt x="1021080" y="0"/>
                </a:lnTo>
                <a:lnTo>
                  <a:pt x="1021080" y="928254"/>
                </a:lnTo>
                <a:lnTo>
                  <a:pt x="0" y="928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028700" y="1028700"/>
            <a:ext cx="710633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Plan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35742" y="2316820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139091" y="3434585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35742" y="3434585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139091" y="4552350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35742" y="4552350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139091" y="5670115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08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35742" y="5670115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139091" y="6787880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09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35742" y="6787880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139091" y="7905645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2076762" y="2303877"/>
            <a:ext cx="3143563" cy="40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Introduction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076762" y="6685082"/>
            <a:ext cx="3143563" cy="40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Démonstration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028868" y="3429348"/>
            <a:ext cx="3143563" cy="40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Démarches du projet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079162" y="5632015"/>
            <a:ext cx="3143563" cy="40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Axes d’améliorations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2124656" y="4294804"/>
            <a:ext cx="3047775" cy="79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Organisation du projet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2076762" y="5489405"/>
            <a:ext cx="3143563" cy="79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Architecture technique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7095920" y="4547113"/>
            <a:ext cx="3143563" cy="40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Bilan &amp; convictions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17367386" y="9294388"/>
            <a:ext cx="808038" cy="808038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17474428" y="9485259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7079162" y="3429348"/>
            <a:ext cx="3143563" cy="40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Prédiction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7080111" y="6530334"/>
            <a:ext cx="3143563" cy="79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Estimation des charges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7095920" y="7867545"/>
            <a:ext cx="3143563" cy="40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2019" y="1019175"/>
            <a:ext cx="16043963" cy="109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0"/>
              </a:lnSpc>
            </a:pPr>
            <a:r>
              <a:rPr lang="en-US" sz="7100">
                <a:solidFill>
                  <a:srgbClr val="060644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personnelle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69616" y="3232342"/>
            <a:ext cx="11372216" cy="577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6360" indent="-378180" lvl="1">
              <a:lnSpc>
                <a:spcPts val="4203"/>
              </a:lnSpc>
              <a:buFont typeface="Arial"/>
              <a:buChar char="•"/>
            </a:pPr>
            <a:r>
              <a:rPr lang="en-US" sz="35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Compromis entre le temps disponible et le respect de la deadline</a:t>
            </a:r>
          </a:p>
          <a:p>
            <a:pPr algn="l">
              <a:lnSpc>
                <a:spcPts val="4203"/>
              </a:lnSpc>
            </a:pPr>
          </a:p>
          <a:p>
            <a:pPr algn="l" marL="756360" indent="-378180" lvl="1">
              <a:lnSpc>
                <a:spcPts val="4203"/>
              </a:lnSpc>
              <a:buFont typeface="Arial"/>
              <a:buChar char="•"/>
            </a:pPr>
            <a:r>
              <a:rPr lang="en-US" sz="35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Les données open source débloque de nouvelles possibilités servant à épauler les pouvoirs publics</a:t>
            </a:r>
          </a:p>
          <a:p>
            <a:pPr algn="l">
              <a:lnSpc>
                <a:spcPts val="4203"/>
              </a:lnSpc>
            </a:pPr>
            <a:r>
              <a:rPr lang="en-US" sz="35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 marL="756360" indent="-378180" lvl="1">
              <a:lnSpc>
                <a:spcPts val="4203"/>
              </a:lnSpc>
              <a:buFont typeface="Arial"/>
              <a:buChar char="•"/>
            </a:pPr>
            <a:r>
              <a:rPr lang="en-US" sz="350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Projet challengeant</a:t>
            </a:r>
          </a:p>
          <a:p>
            <a:pPr algn="l">
              <a:lnSpc>
                <a:spcPts val="4203"/>
              </a:lnSpc>
            </a:pPr>
          </a:p>
          <a:p>
            <a:pPr algn="l">
              <a:lnSpc>
                <a:spcPts val="4203"/>
              </a:lnSpc>
            </a:pPr>
          </a:p>
          <a:p>
            <a:pPr algn="l">
              <a:lnSpc>
                <a:spcPts val="3195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478189" y="9557829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18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02504" y="0"/>
            <a:ext cx="8285496" cy="10287000"/>
          </a:xfrm>
          <a:custGeom>
            <a:avLst/>
            <a:gdLst/>
            <a:ahLst/>
            <a:cxnLst/>
            <a:rect r="r" b="b" t="t" l="l"/>
            <a:pathLst>
              <a:path h="10287000" w="8285496">
                <a:moveTo>
                  <a:pt x="0" y="0"/>
                </a:moveTo>
                <a:lnTo>
                  <a:pt x="8285496" y="0"/>
                </a:lnTo>
                <a:lnTo>
                  <a:pt x="82854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557" t="-5972" r="-5964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438808"/>
            <a:ext cx="7619567" cy="67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3"/>
              </a:lnSpc>
              <a:spcBef>
                <a:spcPct val="0"/>
              </a:spcBef>
            </a:pPr>
            <a:r>
              <a:rPr lang="en-US" sz="3759" spc="563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For Your Attention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693357"/>
            <a:ext cx="8973804" cy="185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79"/>
              </a:lnSpc>
            </a:pPr>
            <a:r>
              <a:rPr lang="en-US" sz="12163">
                <a:solidFill>
                  <a:srgbClr val="060644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18754" y="9335745"/>
            <a:ext cx="2498605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Gaëtan CORIN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79365" y="9335745"/>
            <a:ext cx="3692032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Lou DOUSSIET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9321" y="9335745"/>
            <a:ext cx="2918826" cy="36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Fabien VIDOR</a:t>
            </a:r>
          </a:p>
        </p:txBody>
      </p:sp>
      <p:grpSp>
        <p:nvGrpSpPr>
          <p:cNvPr name="Group 8" id="8"/>
          <p:cNvGrpSpPr/>
          <p:nvPr/>
        </p:nvGrpSpPr>
        <p:grpSpPr>
          <a:xfrm rot="-10800000">
            <a:off x="7974673" y="-592499"/>
            <a:ext cx="4055662" cy="3421800"/>
            <a:chOff x="0" y="0"/>
            <a:chExt cx="812800" cy="685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85767"/>
            </a:xfrm>
            <a:custGeom>
              <a:avLst/>
              <a:gdLst/>
              <a:ahLst/>
              <a:cxnLst/>
              <a:rect r="r" b="b" t="t" l="l"/>
              <a:pathLst>
                <a:path h="685767" w="812800">
                  <a:moveTo>
                    <a:pt x="406400" y="0"/>
                  </a:moveTo>
                  <a:lnTo>
                    <a:pt x="812800" y="685767"/>
                  </a:lnTo>
                  <a:lnTo>
                    <a:pt x="0" y="6857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251717"/>
              <a:ext cx="558800" cy="385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478189" y="9557829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39282" y="0"/>
            <a:ext cx="7848718" cy="10287000"/>
            <a:chOff x="0" y="0"/>
            <a:chExt cx="1046495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2628" t="0" r="22628" b="0"/>
            <a:stretch>
              <a:fillRect/>
            </a:stretch>
          </p:blipFill>
          <p:spPr>
            <a:xfrm flipH="false" flipV="false">
              <a:off x="0" y="0"/>
              <a:ext cx="10464957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385857"/>
            <a:ext cx="710633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34201"/>
            <a:ext cx="8917384" cy="647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9"/>
              </a:lnSpc>
            </a:pPr>
            <a:r>
              <a:rPr lang="en-US" sz="23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L'ouverture des données publiques offre l'opportunité à tout citoyen ou organisme de croiser ces informations, de développer de nouvelles solutions et de les proposer aux pouvoirs publics afin d'améliorer la gestion du territoire.</a:t>
            </a:r>
          </a:p>
          <a:p>
            <a:pPr algn="l">
              <a:lnSpc>
                <a:spcPts val="2769"/>
              </a:lnSpc>
            </a:pPr>
          </a:p>
          <a:p>
            <a:pPr algn="l">
              <a:lnSpc>
                <a:spcPts val="2769"/>
              </a:lnSpc>
            </a:pPr>
            <a:r>
              <a:rPr lang="en-US" sz="23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Grâce aux avancées en data science, l'exploitation des données permet non seulement de comprendre les tendances passées, mais aussi d'anticiper les évolutions futures. </a:t>
            </a:r>
          </a:p>
          <a:p>
            <a:pPr algn="l">
              <a:lnSpc>
                <a:spcPts val="2769"/>
              </a:lnSpc>
            </a:pPr>
          </a:p>
          <a:p>
            <a:pPr algn="l">
              <a:lnSpc>
                <a:spcPts val="2769"/>
              </a:lnSpc>
            </a:pPr>
            <a:r>
              <a:rPr lang="en-US" sz="230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Dans un contexte économique incertain, il est nécessaire pour les départements de mieux comprendre les recettes issues des Droits de Mutation à Titre Onéreux (DMTO). Ces recettes varient en fonction du marché immobilier, des taux d'intérêt, et d'autres facteurs économiques. Il est indispensable d’analyser ces recettes selon des critères précis : montants, nombre de transactions, répartition géographique.</a:t>
            </a:r>
          </a:p>
          <a:p>
            <a:pPr algn="l">
              <a:lnSpc>
                <a:spcPts val="2631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8474601" y="-682200"/>
            <a:ext cx="4055662" cy="3421800"/>
            <a:chOff x="0" y="0"/>
            <a:chExt cx="812800" cy="6857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85767"/>
            </a:xfrm>
            <a:custGeom>
              <a:avLst/>
              <a:gdLst/>
              <a:ahLst/>
              <a:cxnLst/>
              <a:rect r="r" b="b" t="t" l="l"/>
              <a:pathLst>
                <a:path h="685767" w="812800">
                  <a:moveTo>
                    <a:pt x="406400" y="0"/>
                  </a:moveTo>
                  <a:lnTo>
                    <a:pt x="812800" y="685767"/>
                  </a:lnTo>
                  <a:lnTo>
                    <a:pt x="0" y="6857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251717"/>
              <a:ext cx="558800" cy="385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1810905">
            <a:off x="16595720" y="1571671"/>
            <a:ext cx="388345" cy="11661301"/>
            <a:chOff x="0" y="0"/>
            <a:chExt cx="102280" cy="30712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2280" cy="3071289"/>
            </a:xfrm>
            <a:custGeom>
              <a:avLst/>
              <a:gdLst/>
              <a:ahLst/>
              <a:cxnLst/>
              <a:rect r="r" b="b" t="t" l="l"/>
              <a:pathLst>
                <a:path h="3071289" w="102280">
                  <a:moveTo>
                    <a:pt x="0" y="0"/>
                  </a:moveTo>
                  <a:lnTo>
                    <a:pt x="102280" y="0"/>
                  </a:lnTo>
                  <a:lnTo>
                    <a:pt x="102280" y="3071289"/>
                  </a:lnTo>
                  <a:lnTo>
                    <a:pt x="0" y="30712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02280" cy="3137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366342" y="9449171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39282" y="0"/>
            <a:ext cx="7848718" cy="10287000"/>
            <a:chOff x="0" y="0"/>
            <a:chExt cx="1046495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4583" t="0" r="24583" b="0"/>
            <a:stretch>
              <a:fillRect/>
            </a:stretch>
          </p:blipFill>
          <p:spPr>
            <a:xfrm flipH="false" flipV="false">
              <a:off x="0" y="0"/>
              <a:ext cx="10464957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385857"/>
            <a:ext cx="710633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Démarche du projet</a:t>
            </a:r>
          </a:p>
        </p:txBody>
      </p:sp>
      <p:grpSp>
        <p:nvGrpSpPr>
          <p:cNvPr name="Group 5" id="5"/>
          <p:cNvGrpSpPr/>
          <p:nvPr/>
        </p:nvGrpSpPr>
        <p:grpSpPr>
          <a:xfrm rot="-10800000">
            <a:off x="8474601" y="-682200"/>
            <a:ext cx="4055662" cy="3421800"/>
            <a:chOff x="0" y="0"/>
            <a:chExt cx="812800" cy="685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85767"/>
            </a:xfrm>
            <a:custGeom>
              <a:avLst/>
              <a:gdLst/>
              <a:ahLst/>
              <a:cxnLst/>
              <a:rect r="r" b="b" t="t" l="l"/>
              <a:pathLst>
                <a:path h="685767" w="812800">
                  <a:moveTo>
                    <a:pt x="406400" y="0"/>
                  </a:moveTo>
                  <a:lnTo>
                    <a:pt x="812800" y="685767"/>
                  </a:lnTo>
                  <a:lnTo>
                    <a:pt x="0" y="6857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251717"/>
              <a:ext cx="558800" cy="385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1810905">
            <a:off x="16595720" y="1571671"/>
            <a:ext cx="388345" cy="11661301"/>
            <a:chOff x="0" y="0"/>
            <a:chExt cx="102280" cy="30712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280" cy="3071289"/>
            </a:xfrm>
            <a:custGeom>
              <a:avLst/>
              <a:gdLst/>
              <a:ahLst/>
              <a:cxnLst/>
              <a:rect r="r" b="b" t="t" l="l"/>
              <a:pathLst>
                <a:path h="3071289" w="102280">
                  <a:moveTo>
                    <a:pt x="0" y="0"/>
                  </a:moveTo>
                  <a:lnTo>
                    <a:pt x="102280" y="0"/>
                  </a:lnTo>
                  <a:lnTo>
                    <a:pt x="102280" y="3071289"/>
                  </a:lnTo>
                  <a:lnTo>
                    <a:pt x="0" y="30712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02280" cy="3137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3446522"/>
            <a:ext cx="8115300" cy="355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3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Récupération des données Valeurs foncières pour le département de Haute-Garonne</a:t>
            </a:r>
          </a:p>
          <a:p>
            <a:pPr algn="l" marL="431797" indent="-215899" lvl="1">
              <a:lnSpc>
                <a:spcPts val="23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Enrichir les données en intégrants les droit de mutations immobilières</a:t>
            </a:r>
          </a:p>
          <a:p>
            <a:pPr algn="l" marL="431797" indent="-215899" lvl="1">
              <a:lnSpc>
                <a:spcPts val="23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Calculer le Produit Estimé en utilisant les méthodes de calcul du DMTO</a:t>
            </a:r>
          </a:p>
          <a:p>
            <a:pPr algn="l" marL="431797" indent="-215899" lvl="1">
              <a:lnSpc>
                <a:spcPts val="23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Ajouter différentes sources provenant de l’Open Data pour ajouter des indicateurs</a:t>
            </a:r>
          </a:p>
          <a:p>
            <a:pPr algn="l" marL="431797" indent="-215899" lvl="1">
              <a:lnSpc>
                <a:spcPts val="23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Rechercher des corrélations et visualisation des résultats </a:t>
            </a:r>
          </a:p>
          <a:p>
            <a:pPr algn="l" marL="431797" indent="-215899" lvl="1">
              <a:lnSpc>
                <a:spcPts val="23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Développer un modèle prédictif qui permet d’anticiper le PE pour le département</a:t>
            </a:r>
          </a:p>
          <a:p>
            <a:pPr algn="l">
              <a:lnSpc>
                <a:spcPts val="22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7478189" y="9557829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39282" y="0"/>
            <a:ext cx="7848718" cy="10287000"/>
            <a:chOff x="0" y="0"/>
            <a:chExt cx="1046495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338" r="0" b="6338"/>
            <a:stretch>
              <a:fillRect/>
            </a:stretch>
          </p:blipFill>
          <p:spPr>
            <a:xfrm flipH="false" flipV="false">
              <a:off x="0" y="0"/>
              <a:ext cx="10464957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8474601" y="-682200"/>
            <a:ext cx="4055662" cy="3421800"/>
            <a:chOff x="0" y="0"/>
            <a:chExt cx="812800" cy="6857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85767"/>
            </a:xfrm>
            <a:custGeom>
              <a:avLst/>
              <a:gdLst/>
              <a:ahLst/>
              <a:cxnLst/>
              <a:rect r="r" b="b" t="t" l="l"/>
              <a:pathLst>
                <a:path h="685767" w="812800">
                  <a:moveTo>
                    <a:pt x="406400" y="0"/>
                  </a:moveTo>
                  <a:lnTo>
                    <a:pt x="812800" y="685767"/>
                  </a:lnTo>
                  <a:lnTo>
                    <a:pt x="0" y="6857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251717"/>
              <a:ext cx="558800" cy="385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1810905">
            <a:off x="16595720" y="1571671"/>
            <a:ext cx="388345" cy="11661301"/>
            <a:chOff x="0" y="0"/>
            <a:chExt cx="102280" cy="30712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2280" cy="3071289"/>
            </a:xfrm>
            <a:custGeom>
              <a:avLst/>
              <a:gdLst/>
              <a:ahLst/>
              <a:cxnLst/>
              <a:rect r="r" b="b" t="t" l="l"/>
              <a:pathLst>
                <a:path h="3071289" w="102280">
                  <a:moveTo>
                    <a:pt x="0" y="0"/>
                  </a:moveTo>
                  <a:lnTo>
                    <a:pt x="102280" y="0"/>
                  </a:lnTo>
                  <a:lnTo>
                    <a:pt x="102280" y="3071289"/>
                  </a:lnTo>
                  <a:lnTo>
                    <a:pt x="0" y="30712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02280" cy="3137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78347" y="3617410"/>
            <a:ext cx="9876597" cy="3637017"/>
          </a:xfrm>
          <a:custGeom>
            <a:avLst/>
            <a:gdLst/>
            <a:ahLst/>
            <a:cxnLst/>
            <a:rect r="r" b="b" t="t" l="l"/>
            <a:pathLst>
              <a:path h="3637017" w="9876597">
                <a:moveTo>
                  <a:pt x="0" y="0"/>
                </a:moveTo>
                <a:lnTo>
                  <a:pt x="9876597" y="0"/>
                </a:lnTo>
                <a:lnTo>
                  <a:pt x="9876597" y="3637017"/>
                </a:lnTo>
                <a:lnTo>
                  <a:pt x="0" y="3637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79" r="0" b="-1279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59301" y="1014697"/>
            <a:ext cx="8989314" cy="144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8"/>
              </a:lnSpc>
            </a:pPr>
            <a:r>
              <a:rPr lang="en-US" sz="268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Récupération des données Valeurs foncières pour le département de Haute-Garonne</a:t>
            </a:r>
          </a:p>
          <a:p>
            <a:pPr algn="l">
              <a:lnSpc>
                <a:spcPts val="4827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7366342" y="9669833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73682" y="0"/>
            <a:ext cx="6214318" cy="6679873"/>
            <a:chOff x="0" y="0"/>
            <a:chExt cx="8285757" cy="890649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567" t="0" r="21567" b="0"/>
            <a:stretch>
              <a:fillRect/>
            </a:stretch>
          </p:blipFill>
          <p:spPr>
            <a:xfrm flipH="false" flipV="false">
              <a:off x="0" y="0"/>
              <a:ext cx="8285757" cy="890649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8474601" y="-682200"/>
            <a:ext cx="4055662" cy="3421800"/>
            <a:chOff x="0" y="0"/>
            <a:chExt cx="812800" cy="6857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85767"/>
            </a:xfrm>
            <a:custGeom>
              <a:avLst/>
              <a:gdLst/>
              <a:ahLst/>
              <a:cxnLst/>
              <a:rect r="r" b="b" t="t" l="l"/>
              <a:pathLst>
                <a:path h="685767" w="812800">
                  <a:moveTo>
                    <a:pt x="406400" y="0"/>
                  </a:moveTo>
                  <a:lnTo>
                    <a:pt x="812800" y="685767"/>
                  </a:lnTo>
                  <a:lnTo>
                    <a:pt x="0" y="6857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251717"/>
              <a:ext cx="558800" cy="385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1810905">
            <a:off x="16595720" y="1571671"/>
            <a:ext cx="388345" cy="11661301"/>
            <a:chOff x="0" y="0"/>
            <a:chExt cx="102280" cy="30712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2280" cy="3071289"/>
            </a:xfrm>
            <a:custGeom>
              <a:avLst/>
              <a:gdLst/>
              <a:ahLst/>
              <a:cxnLst/>
              <a:rect r="r" b="b" t="t" l="l"/>
              <a:pathLst>
                <a:path h="3071289" w="102280">
                  <a:moveTo>
                    <a:pt x="0" y="0"/>
                  </a:moveTo>
                  <a:lnTo>
                    <a:pt x="102280" y="0"/>
                  </a:lnTo>
                  <a:lnTo>
                    <a:pt x="102280" y="3071289"/>
                  </a:lnTo>
                  <a:lnTo>
                    <a:pt x="0" y="30712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02280" cy="3137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59301" y="4976022"/>
            <a:ext cx="16083349" cy="1135295"/>
          </a:xfrm>
          <a:custGeom>
            <a:avLst/>
            <a:gdLst/>
            <a:ahLst/>
            <a:cxnLst/>
            <a:rect r="r" b="b" t="t" l="l"/>
            <a:pathLst>
              <a:path h="1135295" w="16083349">
                <a:moveTo>
                  <a:pt x="0" y="0"/>
                </a:moveTo>
                <a:lnTo>
                  <a:pt x="16083349" y="0"/>
                </a:lnTo>
                <a:lnTo>
                  <a:pt x="16083349" y="1135295"/>
                </a:lnTo>
                <a:lnTo>
                  <a:pt x="0" y="11352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9301" y="7297603"/>
            <a:ext cx="16013645" cy="860352"/>
          </a:xfrm>
          <a:custGeom>
            <a:avLst/>
            <a:gdLst/>
            <a:ahLst/>
            <a:cxnLst/>
            <a:rect r="r" b="b" t="t" l="l"/>
            <a:pathLst>
              <a:path h="860352" w="16013645">
                <a:moveTo>
                  <a:pt x="0" y="0"/>
                </a:moveTo>
                <a:lnTo>
                  <a:pt x="16013645" y="0"/>
                </a:lnTo>
                <a:lnTo>
                  <a:pt x="16013645" y="860351"/>
                </a:lnTo>
                <a:lnTo>
                  <a:pt x="0" y="860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59301" y="1014697"/>
            <a:ext cx="8989314" cy="144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8"/>
              </a:lnSpc>
            </a:pPr>
            <a:r>
              <a:rPr lang="en-US" sz="268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Pré-traitement des données Valeurs foncières pour le département de Haute-Garonne</a:t>
            </a:r>
          </a:p>
          <a:p>
            <a:pPr algn="l">
              <a:lnSpc>
                <a:spcPts val="4827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59301" y="2720550"/>
            <a:ext cx="9716993" cy="1336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8"/>
              </a:lnSpc>
            </a:pPr>
            <a:r>
              <a:rPr lang="en-US" sz="22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Filtrage sur </a:t>
            </a:r>
          </a:p>
          <a:p>
            <a:pPr algn="l" marL="485473" indent="-242737" lvl="1">
              <a:lnSpc>
                <a:spcPts val="2698"/>
              </a:lnSpc>
              <a:buFont typeface="Arial"/>
              <a:buChar char="•"/>
            </a:pPr>
            <a:r>
              <a:rPr lang="en-US" sz="22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 département de Haute-Garonne (31)</a:t>
            </a:r>
          </a:p>
          <a:p>
            <a:pPr algn="l" marL="485473" indent="-242737" lvl="1">
              <a:lnSpc>
                <a:spcPts val="2698"/>
              </a:lnSpc>
              <a:buFont typeface="Arial"/>
              <a:buChar char="•"/>
            </a:pPr>
            <a:r>
              <a:rPr lang="en-US" sz="22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nature de mutation en “vente” et “vente état d’achèvement” </a:t>
            </a:r>
          </a:p>
          <a:p>
            <a:pPr algn="l">
              <a:lnSpc>
                <a:spcPts val="256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59301" y="6660823"/>
            <a:ext cx="8687169" cy="35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8"/>
              </a:lnSpc>
            </a:pPr>
            <a:r>
              <a:rPr lang="en-US" sz="22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Rassemblement d’une même vente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78189" y="9557829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39282" y="0"/>
            <a:ext cx="7848718" cy="10287000"/>
            <a:chOff x="0" y="0"/>
            <a:chExt cx="1046495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4535" t="0" r="24535" b="0"/>
            <a:stretch>
              <a:fillRect/>
            </a:stretch>
          </p:blipFill>
          <p:spPr>
            <a:xfrm flipH="false" flipV="false">
              <a:off x="0" y="0"/>
              <a:ext cx="10464957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8474601" y="-682200"/>
            <a:ext cx="4055662" cy="3421800"/>
            <a:chOff x="0" y="0"/>
            <a:chExt cx="812800" cy="6857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85767"/>
            </a:xfrm>
            <a:custGeom>
              <a:avLst/>
              <a:gdLst/>
              <a:ahLst/>
              <a:cxnLst/>
              <a:rect r="r" b="b" t="t" l="l"/>
              <a:pathLst>
                <a:path h="685767" w="812800">
                  <a:moveTo>
                    <a:pt x="406400" y="0"/>
                  </a:moveTo>
                  <a:lnTo>
                    <a:pt x="812800" y="685767"/>
                  </a:lnTo>
                  <a:lnTo>
                    <a:pt x="0" y="6857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251717"/>
              <a:ext cx="558800" cy="385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1810905">
            <a:off x="16595720" y="1571671"/>
            <a:ext cx="388345" cy="11661301"/>
            <a:chOff x="0" y="0"/>
            <a:chExt cx="102280" cy="30712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2280" cy="3071289"/>
            </a:xfrm>
            <a:custGeom>
              <a:avLst/>
              <a:gdLst/>
              <a:ahLst/>
              <a:cxnLst/>
              <a:rect r="r" b="b" t="t" l="l"/>
              <a:pathLst>
                <a:path h="3071289" w="102280">
                  <a:moveTo>
                    <a:pt x="0" y="0"/>
                  </a:moveTo>
                  <a:lnTo>
                    <a:pt x="102280" y="0"/>
                  </a:lnTo>
                  <a:lnTo>
                    <a:pt x="102280" y="3071289"/>
                  </a:lnTo>
                  <a:lnTo>
                    <a:pt x="0" y="30712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02280" cy="3137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59301" y="2983376"/>
            <a:ext cx="12483277" cy="4002196"/>
          </a:xfrm>
          <a:custGeom>
            <a:avLst/>
            <a:gdLst/>
            <a:ahLst/>
            <a:cxnLst/>
            <a:rect r="r" b="b" t="t" l="l"/>
            <a:pathLst>
              <a:path h="4002196" w="12483277">
                <a:moveTo>
                  <a:pt x="0" y="0"/>
                </a:moveTo>
                <a:lnTo>
                  <a:pt x="12483277" y="0"/>
                </a:lnTo>
                <a:lnTo>
                  <a:pt x="12483277" y="4002196"/>
                </a:lnTo>
                <a:lnTo>
                  <a:pt x="0" y="4002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359301" y="1107498"/>
            <a:ext cx="10079981" cy="88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8"/>
              </a:lnSpc>
            </a:pPr>
            <a:r>
              <a:rPr lang="en-US" sz="285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Enrichir les données en intégrants les droit de mutations immobilières 2019-2023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78189" y="9557829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39282" y="0"/>
            <a:ext cx="7848718" cy="10287000"/>
            <a:chOff x="0" y="0"/>
            <a:chExt cx="1046495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4583" t="0" r="24583" b="0"/>
            <a:stretch>
              <a:fillRect/>
            </a:stretch>
          </p:blipFill>
          <p:spPr>
            <a:xfrm flipH="false" flipV="false">
              <a:off x="0" y="0"/>
              <a:ext cx="10464957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8474601" y="-682200"/>
            <a:ext cx="4055662" cy="3421800"/>
            <a:chOff x="0" y="0"/>
            <a:chExt cx="812800" cy="6857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85767"/>
            </a:xfrm>
            <a:custGeom>
              <a:avLst/>
              <a:gdLst/>
              <a:ahLst/>
              <a:cxnLst/>
              <a:rect r="r" b="b" t="t" l="l"/>
              <a:pathLst>
                <a:path h="685767" w="812800">
                  <a:moveTo>
                    <a:pt x="406400" y="0"/>
                  </a:moveTo>
                  <a:lnTo>
                    <a:pt x="812800" y="685767"/>
                  </a:lnTo>
                  <a:lnTo>
                    <a:pt x="0" y="6857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251717"/>
              <a:ext cx="558800" cy="385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1810905">
            <a:off x="16595720" y="1571671"/>
            <a:ext cx="388345" cy="11661301"/>
            <a:chOff x="0" y="0"/>
            <a:chExt cx="102280" cy="30712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2280" cy="3071289"/>
            </a:xfrm>
            <a:custGeom>
              <a:avLst/>
              <a:gdLst/>
              <a:ahLst/>
              <a:cxnLst/>
              <a:rect r="r" b="b" t="t" l="l"/>
              <a:pathLst>
                <a:path h="3071289" w="102280">
                  <a:moveTo>
                    <a:pt x="0" y="0"/>
                  </a:moveTo>
                  <a:lnTo>
                    <a:pt x="102280" y="0"/>
                  </a:lnTo>
                  <a:lnTo>
                    <a:pt x="102280" y="3071289"/>
                  </a:lnTo>
                  <a:lnTo>
                    <a:pt x="0" y="30712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02280" cy="3137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27283" y="3163531"/>
            <a:ext cx="8926396" cy="1228403"/>
          </a:xfrm>
          <a:custGeom>
            <a:avLst/>
            <a:gdLst/>
            <a:ahLst/>
            <a:cxnLst/>
            <a:rect r="r" b="b" t="t" l="l"/>
            <a:pathLst>
              <a:path h="1228403" w="8926396">
                <a:moveTo>
                  <a:pt x="0" y="0"/>
                </a:moveTo>
                <a:lnTo>
                  <a:pt x="8926395" y="0"/>
                </a:lnTo>
                <a:lnTo>
                  <a:pt x="8926395" y="1228403"/>
                </a:lnTo>
                <a:lnTo>
                  <a:pt x="0" y="1228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33" t="-7291" r="-2042" b="-1395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861503" y="3163531"/>
            <a:ext cx="6125210" cy="2920918"/>
          </a:xfrm>
          <a:custGeom>
            <a:avLst/>
            <a:gdLst/>
            <a:ahLst/>
            <a:cxnLst/>
            <a:rect r="r" b="b" t="t" l="l"/>
            <a:pathLst>
              <a:path h="2920918" w="6125210">
                <a:moveTo>
                  <a:pt x="0" y="0"/>
                </a:moveTo>
                <a:lnTo>
                  <a:pt x="6125209" y="0"/>
                </a:lnTo>
                <a:lnTo>
                  <a:pt x="6125209" y="2920918"/>
                </a:lnTo>
                <a:lnTo>
                  <a:pt x="0" y="2920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6932" y="2364075"/>
            <a:ext cx="3294448" cy="556680"/>
          </a:xfrm>
          <a:custGeom>
            <a:avLst/>
            <a:gdLst/>
            <a:ahLst/>
            <a:cxnLst/>
            <a:rect r="r" b="b" t="t" l="l"/>
            <a:pathLst>
              <a:path h="556680" w="3294448">
                <a:moveTo>
                  <a:pt x="0" y="0"/>
                </a:moveTo>
                <a:lnTo>
                  <a:pt x="3294448" y="0"/>
                </a:lnTo>
                <a:lnTo>
                  <a:pt x="3294448" y="556680"/>
                </a:lnTo>
                <a:lnTo>
                  <a:pt x="0" y="556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00732" y="2364075"/>
            <a:ext cx="6938550" cy="559857"/>
          </a:xfrm>
          <a:custGeom>
            <a:avLst/>
            <a:gdLst/>
            <a:ahLst/>
            <a:cxnLst/>
            <a:rect r="r" b="b" t="t" l="l"/>
            <a:pathLst>
              <a:path h="559857" w="6938550">
                <a:moveTo>
                  <a:pt x="0" y="0"/>
                </a:moveTo>
                <a:lnTo>
                  <a:pt x="6938550" y="0"/>
                </a:lnTo>
                <a:lnTo>
                  <a:pt x="6938550" y="559857"/>
                </a:lnTo>
                <a:lnTo>
                  <a:pt x="0" y="5598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27283" y="7523601"/>
            <a:ext cx="12183429" cy="662379"/>
          </a:xfrm>
          <a:custGeom>
            <a:avLst/>
            <a:gdLst/>
            <a:ahLst/>
            <a:cxnLst/>
            <a:rect r="r" b="b" t="t" l="l"/>
            <a:pathLst>
              <a:path h="662379" w="12183429">
                <a:moveTo>
                  <a:pt x="0" y="0"/>
                </a:moveTo>
                <a:lnTo>
                  <a:pt x="12183428" y="0"/>
                </a:lnTo>
                <a:lnTo>
                  <a:pt x="12183428" y="662379"/>
                </a:lnTo>
                <a:lnTo>
                  <a:pt x="0" y="6623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27283" y="1257702"/>
            <a:ext cx="8115300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Enrichir les données en intégrants les droit de mutations immobilières 2019-2023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5802" y="9698602"/>
            <a:ext cx="9968967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 u="sng">
                <a:solidFill>
                  <a:srgbClr val="0A72AC"/>
                </a:solidFill>
                <a:latin typeface="Poppins"/>
                <a:ea typeface="Poppins"/>
                <a:cs typeface="Poppins"/>
                <a:sym typeface="Poppins"/>
              </a:rPr>
              <a:t>https://www.igedd.developpement-durable.gouv.fr/assiette-des-droits-de-mutation-a1013.html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27283" y="4979270"/>
            <a:ext cx="4758414" cy="167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8"/>
              </a:lnSpc>
            </a:pPr>
            <a:r>
              <a:rPr lang="en-US" sz="22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 = 685350 X 4.50% X 55.87% </a:t>
            </a:r>
          </a:p>
          <a:p>
            <a:pPr algn="l">
              <a:lnSpc>
                <a:spcPts val="2698"/>
              </a:lnSpc>
            </a:pPr>
            <a:r>
              <a:rPr lang="en-US" sz="22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+</a:t>
            </a:r>
          </a:p>
          <a:p>
            <a:pPr algn="l">
              <a:lnSpc>
                <a:spcPts val="2698"/>
              </a:lnSpc>
            </a:pPr>
            <a:r>
              <a:rPr lang="en-US" sz="22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685350 X 0.66% X 36.8%</a:t>
            </a:r>
          </a:p>
          <a:p>
            <a:pPr algn="l">
              <a:lnSpc>
                <a:spcPts val="2698"/>
              </a:lnSpc>
            </a:pPr>
            <a:r>
              <a:rPr lang="en-US" sz="22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+</a:t>
            </a:r>
          </a:p>
          <a:p>
            <a:pPr algn="l">
              <a:lnSpc>
                <a:spcPts val="2698"/>
              </a:lnSpc>
            </a:pPr>
            <a:r>
              <a:rPr lang="en-US" sz="22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685350 X 0.70% X 7.33%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60390" y="5026439"/>
            <a:ext cx="2951679" cy="224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8"/>
              </a:lnSpc>
            </a:pPr>
            <a:r>
              <a:rPr lang="en-US" sz="14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taxe régime de droit commun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60390" y="5711210"/>
            <a:ext cx="2951679" cy="224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8"/>
              </a:lnSpc>
            </a:pPr>
            <a:r>
              <a:rPr lang="en-US" sz="14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taxe régime dérogatoire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60390" y="6393007"/>
            <a:ext cx="2951679" cy="224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8"/>
              </a:lnSpc>
            </a:pPr>
            <a:r>
              <a:rPr lang="en-US" sz="14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taxe inscriptions d’hypothèques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27283" y="6905871"/>
            <a:ext cx="3980442" cy="35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8"/>
              </a:lnSpc>
            </a:pPr>
            <a:r>
              <a:rPr lang="en-US" sz="22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 = 19247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478189" y="9557829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39282" y="0"/>
            <a:ext cx="7848718" cy="10287000"/>
            <a:chOff x="0" y="0"/>
            <a:chExt cx="1046495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4583" t="0" r="24583" b="0"/>
            <a:stretch>
              <a:fillRect/>
            </a:stretch>
          </p:blipFill>
          <p:spPr>
            <a:xfrm flipH="false" flipV="false">
              <a:off x="0" y="0"/>
              <a:ext cx="10464957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8474601" y="-682200"/>
            <a:ext cx="4055662" cy="3421800"/>
            <a:chOff x="0" y="0"/>
            <a:chExt cx="812800" cy="6857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85767"/>
            </a:xfrm>
            <a:custGeom>
              <a:avLst/>
              <a:gdLst/>
              <a:ahLst/>
              <a:cxnLst/>
              <a:rect r="r" b="b" t="t" l="l"/>
              <a:pathLst>
                <a:path h="685767" w="812800">
                  <a:moveTo>
                    <a:pt x="406400" y="0"/>
                  </a:moveTo>
                  <a:lnTo>
                    <a:pt x="812800" y="685767"/>
                  </a:lnTo>
                  <a:lnTo>
                    <a:pt x="0" y="6857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251717"/>
              <a:ext cx="558800" cy="385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1810905">
            <a:off x="16595720" y="1571671"/>
            <a:ext cx="388345" cy="11661301"/>
            <a:chOff x="0" y="0"/>
            <a:chExt cx="102280" cy="30712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2280" cy="3071289"/>
            </a:xfrm>
            <a:custGeom>
              <a:avLst/>
              <a:gdLst/>
              <a:ahLst/>
              <a:cxnLst/>
              <a:rect r="r" b="b" t="t" l="l"/>
              <a:pathLst>
                <a:path h="3071289" w="102280">
                  <a:moveTo>
                    <a:pt x="0" y="0"/>
                  </a:moveTo>
                  <a:lnTo>
                    <a:pt x="102280" y="0"/>
                  </a:lnTo>
                  <a:lnTo>
                    <a:pt x="102280" y="3071289"/>
                  </a:lnTo>
                  <a:lnTo>
                    <a:pt x="0" y="30712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02280" cy="3137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1718" cy="3842111"/>
            </a:xfrm>
            <a:custGeom>
              <a:avLst/>
              <a:gdLst/>
              <a:ahLst/>
              <a:cxnLst/>
              <a:rect r="r" b="b" t="t" l="l"/>
              <a:pathLst>
                <a:path h="3842111" w="581718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27283" y="7104506"/>
            <a:ext cx="3354707" cy="1343289"/>
          </a:xfrm>
          <a:custGeom>
            <a:avLst/>
            <a:gdLst/>
            <a:ahLst/>
            <a:cxnLst/>
            <a:rect r="r" b="b" t="t" l="l"/>
            <a:pathLst>
              <a:path h="1343289" w="3354707">
                <a:moveTo>
                  <a:pt x="0" y="0"/>
                </a:moveTo>
                <a:lnTo>
                  <a:pt x="3354706" y="0"/>
                </a:lnTo>
                <a:lnTo>
                  <a:pt x="3354706" y="1343290"/>
                </a:lnTo>
                <a:lnTo>
                  <a:pt x="0" y="1343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359840" y="6395790"/>
            <a:ext cx="4935384" cy="1420254"/>
          </a:xfrm>
          <a:custGeom>
            <a:avLst/>
            <a:gdLst/>
            <a:ahLst/>
            <a:cxnLst/>
            <a:rect r="r" b="b" t="t" l="l"/>
            <a:pathLst>
              <a:path h="1420254" w="4935384">
                <a:moveTo>
                  <a:pt x="0" y="0"/>
                </a:moveTo>
                <a:lnTo>
                  <a:pt x="4935384" y="0"/>
                </a:lnTo>
                <a:lnTo>
                  <a:pt x="4935384" y="1420254"/>
                </a:lnTo>
                <a:lnTo>
                  <a:pt x="0" y="1420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24690" y="3783695"/>
            <a:ext cx="3159891" cy="860621"/>
          </a:xfrm>
          <a:custGeom>
            <a:avLst/>
            <a:gdLst/>
            <a:ahLst/>
            <a:cxnLst/>
            <a:rect r="r" b="b" t="t" l="l"/>
            <a:pathLst>
              <a:path h="860621" w="3159891">
                <a:moveTo>
                  <a:pt x="0" y="0"/>
                </a:moveTo>
                <a:lnTo>
                  <a:pt x="3159891" y="0"/>
                </a:lnTo>
                <a:lnTo>
                  <a:pt x="3159891" y="860621"/>
                </a:lnTo>
                <a:lnTo>
                  <a:pt x="0" y="860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633330" y="2991734"/>
            <a:ext cx="3841424" cy="1222271"/>
          </a:xfrm>
          <a:custGeom>
            <a:avLst/>
            <a:gdLst/>
            <a:ahLst/>
            <a:cxnLst/>
            <a:rect r="r" b="b" t="t" l="l"/>
            <a:pathLst>
              <a:path h="1222271" w="3841424">
                <a:moveTo>
                  <a:pt x="0" y="0"/>
                </a:moveTo>
                <a:lnTo>
                  <a:pt x="3841424" y="0"/>
                </a:lnTo>
                <a:lnTo>
                  <a:pt x="3841424" y="1222271"/>
                </a:lnTo>
                <a:lnTo>
                  <a:pt x="0" y="12222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27283" y="1257702"/>
            <a:ext cx="811530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Source Open Data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78189" y="9557829"/>
            <a:ext cx="593954" cy="39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33330" y="4262190"/>
            <a:ext cx="4388404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0A72AC"/>
                </a:solidFill>
                <a:latin typeface="Poppins"/>
                <a:ea typeface="Poppins"/>
                <a:cs typeface="Poppins"/>
                <a:sym typeface="Poppins"/>
              </a:rPr>
              <a:t>https://www.data.gouv.fr/fr/datasets/demandes-de-valeurs-foncieres/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6589" y="8543046"/>
            <a:ext cx="440834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 u="sng">
                <a:solidFill>
                  <a:srgbClr val="0A72AC"/>
                </a:solidFill>
                <a:latin typeface="Poppins"/>
                <a:ea typeface="Poppins"/>
                <a:cs typeface="Poppins"/>
                <a:sym typeface="Poppins"/>
              </a:rPr>
              <a:t>https://www.igedd.developpement-durable.gouv.fr/prix-immobilier-evolution-a-long-terme-a1048.html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1936" y="4742306"/>
            <a:ext cx="405765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u="sng">
                <a:solidFill>
                  <a:srgbClr val="0A72AC"/>
                </a:solidFill>
                <a:latin typeface="Poppins"/>
                <a:ea typeface="Poppins"/>
                <a:cs typeface="Poppins"/>
                <a:sym typeface="Poppins"/>
              </a:rPr>
              <a:t>https://webstat.banque-france.fr/fr/#/quickview/SERIES_KEY/MIR.M.FR.B.A20.HHL.R.A.2250.EUR.O/node_EQU_5385583_AND_DATASET_EQU_MIR1_AND_DATASET_EQU_MIR_AND_periodSortOrder_EQU_DESC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23200" y="8005134"/>
            <a:ext cx="5416082" cy="342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A72AC"/>
                </a:solidFill>
                <a:latin typeface="Poppins"/>
                <a:ea typeface="Poppins"/>
                <a:cs typeface="Poppins"/>
                <a:sym typeface="Poppins"/>
              </a:rPr>
              <a:t>https://www.insee.fr/fr/statistiques/3698339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DAGJmF6V7yY</dc:identifier>
  <dcterms:modified xsi:type="dcterms:W3CDTF">2011-08-01T06:04:30Z</dcterms:modified>
  <cp:revision>1</cp:revision>
  <dc:title>Prédiction PE</dc:title>
</cp:coreProperties>
</file>